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4"/>
  </p:notesMasterIdLst>
  <p:sldIdLst>
    <p:sldId id="371" r:id="rId2"/>
    <p:sldId id="299" r:id="rId3"/>
    <p:sldId id="300" r:id="rId4"/>
    <p:sldId id="568" r:id="rId5"/>
    <p:sldId id="559" r:id="rId6"/>
    <p:sldId id="562" r:id="rId7"/>
    <p:sldId id="563" r:id="rId8"/>
    <p:sldId id="544" r:id="rId9"/>
    <p:sldId id="546" r:id="rId10"/>
    <p:sldId id="548" r:id="rId11"/>
    <p:sldId id="550" r:id="rId12"/>
    <p:sldId id="551" r:id="rId13"/>
    <p:sldId id="354" r:id="rId14"/>
    <p:sldId id="355" r:id="rId15"/>
    <p:sldId id="361" r:id="rId16"/>
    <p:sldId id="360" r:id="rId17"/>
    <p:sldId id="553" r:id="rId18"/>
    <p:sldId id="555" r:id="rId19"/>
    <p:sldId id="353" r:id="rId20"/>
    <p:sldId id="536" r:id="rId21"/>
    <p:sldId id="374" r:id="rId22"/>
    <p:sldId id="539" r:id="rId23"/>
    <p:sldId id="377" r:id="rId24"/>
    <p:sldId id="378" r:id="rId25"/>
    <p:sldId id="383" r:id="rId26"/>
    <p:sldId id="384" r:id="rId27"/>
    <p:sldId id="385" r:id="rId28"/>
    <p:sldId id="386" r:id="rId29"/>
    <p:sldId id="387" r:id="rId30"/>
    <p:sldId id="388" r:id="rId31"/>
    <p:sldId id="389" r:id="rId32"/>
    <p:sldId id="390" r:id="rId33"/>
    <p:sldId id="392" r:id="rId34"/>
    <p:sldId id="393" r:id="rId35"/>
    <p:sldId id="396" r:id="rId36"/>
    <p:sldId id="458" r:id="rId37"/>
    <p:sldId id="461" r:id="rId38"/>
    <p:sldId id="362" r:id="rId39"/>
    <p:sldId id="534" r:id="rId40"/>
    <p:sldId id="363" r:id="rId41"/>
    <p:sldId id="364" r:id="rId42"/>
    <p:sldId id="365" r:id="rId43"/>
    <p:sldId id="370" r:id="rId44"/>
    <p:sldId id="375" r:id="rId45"/>
    <p:sldId id="366" r:id="rId46"/>
    <p:sldId id="367" r:id="rId47"/>
    <p:sldId id="369" r:id="rId48"/>
    <p:sldId id="376" r:id="rId49"/>
    <p:sldId id="368" r:id="rId50"/>
    <p:sldId id="535" r:id="rId51"/>
    <p:sldId id="517" r:id="rId52"/>
    <p:sldId id="518" r:id="rId53"/>
    <p:sldId id="443" r:id="rId54"/>
    <p:sldId id="325" r:id="rId55"/>
    <p:sldId id="447" r:id="rId56"/>
    <p:sldId id="448" r:id="rId57"/>
    <p:sldId id="449" r:id="rId58"/>
    <p:sldId id="450" r:id="rId59"/>
    <p:sldId id="451" r:id="rId60"/>
    <p:sldId id="452" r:id="rId61"/>
    <p:sldId id="453" r:id="rId62"/>
    <p:sldId id="454" r:id="rId63"/>
    <p:sldId id="455" r:id="rId64"/>
    <p:sldId id="456" r:id="rId65"/>
    <p:sldId id="435" r:id="rId66"/>
    <p:sldId id="401" r:id="rId67"/>
    <p:sldId id="403" r:id="rId68"/>
    <p:sldId id="404" r:id="rId69"/>
    <p:sldId id="410" r:id="rId70"/>
    <p:sldId id="437" r:id="rId71"/>
    <p:sldId id="439" r:id="rId72"/>
    <p:sldId id="440" r:id="rId73"/>
    <p:sldId id="441" r:id="rId74"/>
    <p:sldId id="442" r:id="rId75"/>
    <p:sldId id="372" r:id="rId76"/>
    <p:sldId id="412" r:id="rId77"/>
    <p:sldId id="413" r:id="rId78"/>
    <p:sldId id="414" r:id="rId79"/>
    <p:sldId id="415" r:id="rId80"/>
    <p:sldId id="416" r:id="rId81"/>
    <p:sldId id="417" r:id="rId82"/>
    <p:sldId id="421" r:id="rId83"/>
    <p:sldId id="422" r:id="rId84"/>
    <p:sldId id="423" r:id="rId85"/>
    <p:sldId id="424" r:id="rId86"/>
    <p:sldId id="425" r:id="rId87"/>
    <p:sldId id="426" r:id="rId88"/>
    <p:sldId id="428" r:id="rId89"/>
    <p:sldId id="432" r:id="rId90"/>
    <p:sldId id="434" r:id="rId91"/>
    <p:sldId id="573" r:id="rId92"/>
    <p:sldId id="575" r:id="rId93"/>
    <p:sldId id="438" r:id="rId94"/>
    <p:sldId id="576" r:id="rId95"/>
    <p:sldId id="577" r:id="rId96"/>
    <p:sldId id="578" r:id="rId97"/>
    <p:sldId id="579" r:id="rId98"/>
    <p:sldId id="580" r:id="rId99"/>
    <p:sldId id="581" r:id="rId100"/>
    <p:sldId id="582" r:id="rId101"/>
    <p:sldId id="583" r:id="rId102"/>
    <p:sldId id="584" r:id="rId103"/>
    <p:sldId id="585" r:id="rId104"/>
    <p:sldId id="586" r:id="rId105"/>
    <p:sldId id="587" r:id="rId106"/>
    <p:sldId id="588" r:id="rId107"/>
    <p:sldId id="589" r:id="rId108"/>
    <p:sldId id="418" r:id="rId109"/>
    <p:sldId id="590" r:id="rId110"/>
    <p:sldId id="591" r:id="rId111"/>
    <p:sldId id="592" r:id="rId112"/>
    <p:sldId id="593" r:id="rId113"/>
    <p:sldId id="595" r:id="rId114"/>
    <p:sldId id="596" r:id="rId115"/>
    <p:sldId id="427" r:id="rId116"/>
    <p:sldId id="597" r:id="rId117"/>
    <p:sldId id="598" r:id="rId118"/>
    <p:sldId id="599" r:id="rId119"/>
    <p:sldId id="431" r:id="rId120"/>
    <p:sldId id="600" r:id="rId121"/>
    <p:sldId id="601" r:id="rId122"/>
    <p:sldId id="602" r:id="rId123"/>
    <p:sldId id="379" r:id="rId124"/>
    <p:sldId id="603" r:id="rId125"/>
    <p:sldId id="557" r:id="rId126"/>
    <p:sldId id="558" r:id="rId127"/>
    <p:sldId id="607" r:id="rId128"/>
    <p:sldId id="560" r:id="rId129"/>
    <p:sldId id="561" r:id="rId130"/>
    <p:sldId id="274" r:id="rId131"/>
    <p:sldId id="298" r:id="rId132"/>
    <p:sldId id="400" r:id="rId1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80" y="6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notesMaster" Target="notesMasters/notesMaster1.xml"/><Relationship Id="rId139" Type="http://schemas.microsoft.com/office/2016/11/relationships/changesInfo" Target="changesInfos/changesInfo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presProps" Target="pres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ttman, Barry" userId="bff186cd-6ce8-41ba-8e8c-e85cdef216de" providerId="ADAL" clId="{5E056309-3B70-4F4B-BC38-707D68CB75C4}"/>
    <pc:docChg chg="modSld">
      <pc:chgData name="Wittman, Barry" userId="bff186cd-6ce8-41ba-8e8c-e85cdef216de" providerId="ADAL" clId="{5E056309-3B70-4F4B-BC38-707D68CB75C4}" dt="2024-12-02T14:27:33.062" v="1" actId="20577"/>
      <pc:docMkLst>
        <pc:docMk/>
      </pc:docMkLst>
      <pc:sldChg chg="modSp">
        <pc:chgData name="Wittman, Barry" userId="bff186cd-6ce8-41ba-8e8c-e85cdef216de" providerId="ADAL" clId="{5E056309-3B70-4F4B-BC38-707D68CB75C4}" dt="2024-12-02T14:27:33.062" v="1" actId="20577"/>
        <pc:sldMkLst>
          <pc:docMk/>
          <pc:sldMk cId="1620999201" sldId="568"/>
        </pc:sldMkLst>
        <pc:spChg chg="mod">
          <ac:chgData name="Wittman, Barry" userId="bff186cd-6ce8-41ba-8e8c-e85cdef216de" providerId="ADAL" clId="{5E056309-3B70-4F4B-BC38-707D68CB75C4}" dt="2024-12-02T14:27:33.062" v="1" actId="20577"/>
          <ac:spMkLst>
            <pc:docMk/>
            <pc:sldMk cId="1620999201" sldId="568"/>
            <ac:spMk id="5" creationId="{7D31FE77-D48D-4B73-9E3D-0C33BD51168D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35DFA7-DD62-42CE-9637-C9249B2CD825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26E8B27-BE64-4E9D-BE3C-4564B51C2B13}">
      <dgm:prSet phldrT="[Text]" custT="1"/>
      <dgm:spPr/>
      <dgm:t>
        <a:bodyPr/>
        <a:lstStyle/>
        <a:p>
          <a:r>
            <a:rPr lang="en-US" sz="2800" dirty="0"/>
            <a:t>Working Directory</a:t>
          </a:r>
        </a:p>
      </dgm:t>
    </dgm:pt>
    <dgm:pt modelId="{0BBEA49C-C6DD-4539-A3FE-0A9D7AA6628F}" type="parTrans" cxnId="{7E776CFD-4500-4E09-8560-41738AD745A2}">
      <dgm:prSet/>
      <dgm:spPr/>
      <dgm:t>
        <a:bodyPr/>
        <a:lstStyle/>
        <a:p>
          <a:endParaRPr lang="en-US" sz="1600"/>
        </a:p>
      </dgm:t>
    </dgm:pt>
    <dgm:pt modelId="{A6B18193-055A-41C6-BD14-677B1FBA3F6C}" type="sibTrans" cxnId="{7E776CFD-4500-4E09-8560-41738AD745A2}">
      <dgm:prSet custT="1"/>
      <dgm:spPr>
        <a:ln w="57150">
          <a:solidFill>
            <a:schemeClr val="accent2"/>
          </a:solidFill>
        </a:ln>
      </dgm:spPr>
      <dgm:t>
        <a:bodyPr/>
        <a:lstStyle/>
        <a:p>
          <a:endParaRPr lang="en-US" sz="400"/>
        </a:p>
      </dgm:t>
    </dgm:pt>
    <dgm:pt modelId="{C6B767B3-5F89-44CD-88F3-BB767944FF16}">
      <dgm:prSet phldrT="[Text]" custT="1"/>
      <dgm:spPr/>
      <dgm:t>
        <a:bodyPr/>
        <a:lstStyle/>
        <a:p>
          <a:r>
            <a:rPr lang="en-US" sz="2800" dirty="0"/>
            <a:t>Staging (Index)</a:t>
          </a:r>
        </a:p>
      </dgm:t>
    </dgm:pt>
    <dgm:pt modelId="{23CA036A-1EEC-497B-8847-B1D73B07D52A}" type="parTrans" cxnId="{C360ED8D-EDE7-43E6-BCF2-E2FB9D578D82}">
      <dgm:prSet/>
      <dgm:spPr/>
      <dgm:t>
        <a:bodyPr/>
        <a:lstStyle/>
        <a:p>
          <a:endParaRPr lang="en-US" sz="1600"/>
        </a:p>
      </dgm:t>
    </dgm:pt>
    <dgm:pt modelId="{5AD111E7-2E75-4D5E-B1EA-A892C187832E}" type="sibTrans" cxnId="{C360ED8D-EDE7-43E6-BCF2-E2FB9D578D82}">
      <dgm:prSet custT="1"/>
      <dgm:spPr>
        <a:ln w="57150">
          <a:solidFill>
            <a:schemeClr val="accent3"/>
          </a:solidFill>
        </a:ln>
      </dgm:spPr>
      <dgm:t>
        <a:bodyPr/>
        <a:lstStyle/>
        <a:p>
          <a:endParaRPr lang="en-US" sz="400"/>
        </a:p>
      </dgm:t>
    </dgm:pt>
    <dgm:pt modelId="{474705A9-3AE1-4779-B60C-23B95EFD9675}">
      <dgm:prSet phldrT="[Text]" custT="1"/>
      <dgm:spPr/>
      <dgm:t>
        <a:bodyPr/>
        <a:lstStyle/>
        <a:p>
          <a:r>
            <a:rPr lang="en-US" sz="2800" dirty="0"/>
            <a:t>Local Repository</a:t>
          </a:r>
        </a:p>
      </dgm:t>
    </dgm:pt>
    <dgm:pt modelId="{91029F2C-66F8-4F9E-8CF0-717FCE104C2B}" type="parTrans" cxnId="{A672A3C9-3889-4DC3-97AD-0DA8C818297E}">
      <dgm:prSet/>
      <dgm:spPr/>
      <dgm:t>
        <a:bodyPr/>
        <a:lstStyle/>
        <a:p>
          <a:endParaRPr lang="en-US" sz="1600"/>
        </a:p>
      </dgm:t>
    </dgm:pt>
    <dgm:pt modelId="{A6AE0EB0-0E29-4AAA-8CFD-FC46E7E2B78D}" type="sibTrans" cxnId="{A672A3C9-3889-4DC3-97AD-0DA8C818297E}">
      <dgm:prSet custT="1"/>
      <dgm:spPr>
        <a:ln w="57150">
          <a:solidFill>
            <a:schemeClr val="accent4"/>
          </a:solidFill>
        </a:ln>
      </dgm:spPr>
      <dgm:t>
        <a:bodyPr/>
        <a:lstStyle/>
        <a:p>
          <a:endParaRPr lang="en-US" sz="400"/>
        </a:p>
      </dgm:t>
    </dgm:pt>
    <dgm:pt modelId="{D7CC7BE8-2BFE-4973-8DBE-9EDBF5ED625F}">
      <dgm:prSet phldrT="[Text]" custT="1"/>
      <dgm:spPr/>
      <dgm:t>
        <a:bodyPr/>
        <a:lstStyle/>
        <a:p>
          <a:r>
            <a:rPr lang="en-US" sz="2800" dirty="0"/>
            <a:t>Remote Repository</a:t>
          </a:r>
        </a:p>
      </dgm:t>
    </dgm:pt>
    <dgm:pt modelId="{DE6FF164-9A30-43DF-A75F-0ABA5A9A7A6C}" type="parTrans" cxnId="{C38FE0C9-FD81-481B-84A0-FE3E8A68D602}">
      <dgm:prSet/>
      <dgm:spPr/>
      <dgm:t>
        <a:bodyPr/>
        <a:lstStyle/>
        <a:p>
          <a:endParaRPr lang="en-US" sz="1600"/>
        </a:p>
      </dgm:t>
    </dgm:pt>
    <dgm:pt modelId="{0FA5DCD3-8148-4004-9377-E723D0A1040F}" type="sibTrans" cxnId="{C38FE0C9-FD81-481B-84A0-FE3E8A68D602}">
      <dgm:prSet/>
      <dgm:spPr/>
      <dgm:t>
        <a:bodyPr/>
        <a:lstStyle/>
        <a:p>
          <a:endParaRPr lang="en-US" sz="1600"/>
        </a:p>
      </dgm:t>
    </dgm:pt>
    <dgm:pt modelId="{64441932-3AB9-4981-802B-54F3773978F9}" type="pres">
      <dgm:prSet presAssocID="{A435DFA7-DD62-42CE-9637-C9249B2CD825}" presName="Name0" presStyleCnt="0">
        <dgm:presLayoutVars>
          <dgm:dir/>
          <dgm:resizeHandles val="exact"/>
        </dgm:presLayoutVars>
      </dgm:prSet>
      <dgm:spPr/>
    </dgm:pt>
    <dgm:pt modelId="{C8D27ED7-74C4-4D13-A530-44558129D92F}" type="pres">
      <dgm:prSet presAssocID="{726E8B27-BE64-4E9D-BE3C-4564B51C2B13}" presName="node" presStyleLbl="node1" presStyleIdx="0" presStyleCnt="4">
        <dgm:presLayoutVars>
          <dgm:bulletEnabled val="1"/>
        </dgm:presLayoutVars>
      </dgm:prSet>
      <dgm:spPr/>
    </dgm:pt>
    <dgm:pt modelId="{1A2E2276-9ADF-4579-AB0F-2B88C2CF1573}" type="pres">
      <dgm:prSet presAssocID="{A6B18193-055A-41C6-BD14-677B1FBA3F6C}" presName="sibTrans" presStyleLbl="sibTrans2D1" presStyleIdx="0" presStyleCnt="3" custLinFactNeighborY="-66590"/>
      <dgm:spPr/>
    </dgm:pt>
    <dgm:pt modelId="{D2DA1716-BE06-4F6A-ABAB-38C390B85799}" type="pres">
      <dgm:prSet presAssocID="{A6B18193-055A-41C6-BD14-677B1FBA3F6C}" presName="connectorText" presStyleLbl="sibTrans2D1" presStyleIdx="0" presStyleCnt="3"/>
      <dgm:spPr/>
    </dgm:pt>
    <dgm:pt modelId="{990A8140-E430-495E-B270-573AE7CFE50F}" type="pres">
      <dgm:prSet presAssocID="{C6B767B3-5F89-44CD-88F3-BB767944FF16}" presName="node" presStyleLbl="node1" presStyleIdx="1" presStyleCnt="4">
        <dgm:presLayoutVars>
          <dgm:bulletEnabled val="1"/>
        </dgm:presLayoutVars>
      </dgm:prSet>
      <dgm:spPr/>
    </dgm:pt>
    <dgm:pt modelId="{F842D92F-81B1-4064-8DD8-68785B3EAD55}" type="pres">
      <dgm:prSet presAssocID="{5AD111E7-2E75-4D5E-B1EA-A892C187832E}" presName="sibTrans" presStyleLbl="sibTrans2D1" presStyleIdx="1" presStyleCnt="3"/>
      <dgm:spPr/>
    </dgm:pt>
    <dgm:pt modelId="{B7CCF58B-72DC-425D-8259-94186E411244}" type="pres">
      <dgm:prSet presAssocID="{5AD111E7-2E75-4D5E-B1EA-A892C187832E}" presName="connectorText" presStyleLbl="sibTrans2D1" presStyleIdx="1" presStyleCnt="3"/>
      <dgm:spPr/>
    </dgm:pt>
    <dgm:pt modelId="{B93E6BF2-868E-43F2-BFC2-C2C79DF5DFDF}" type="pres">
      <dgm:prSet presAssocID="{474705A9-3AE1-4779-B60C-23B95EFD9675}" presName="node" presStyleLbl="node1" presStyleIdx="2" presStyleCnt="4">
        <dgm:presLayoutVars>
          <dgm:bulletEnabled val="1"/>
        </dgm:presLayoutVars>
      </dgm:prSet>
      <dgm:spPr/>
    </dgm:pt>
    <dgm:pt modelId="{51541415-08E4-4031-A4EF-62B45A96640F}" type="pres">
      <dgm:prSet presAssocID="{A6AE0EB0-0E29-4AAA-8CFD-FC46E7E2B78D}" presName="sibTrans" presStyleLbl="sibTrans2D1" presStyleIdx="2" presStyleCnt="3" custLinFactNeighborY="-66590"/>
      <dgm:spPr/>
    </dgm:pt>
    <dgm:pt modelId="{43E8C3B6-11C0-4DFC-8062-6FBEC0051174}" type="pres">
      <dgm:prSet presAssocID="{A6AE0EB0-0E29-4AAA-8CFD-FC46E7E2B78D}" presName="connectorText" presStyleLbl="sibTrans2D1" presStyleIdx="2" presStyleCnt="3"/>
      <dgm:spPr/>
    </dgm:pt>
    <dgm:pt modelId="{A55D5664-3AA4-4879-8FD0-42E83111208F}" type="pres">
      <dgm:prSet presAssocID="{D7CC7BE8-2BFE-4973-8DBE-9EDBF5ED625F}" presName="node" presStyleLbl="node1" presStyleIdx="3" presStyleCnt="4">
        <dgm:presLayoutVars>
          <dgm:bulletEnabled val="1"/>
        </dgm:presLayoutVars>
      </dgm:prSet>
      <dgm:spPr/>
    </dgm:pt>
  </dgm:ptLst>
  <dgm:cxnLst>
    <dgm:cxn modelId="{36127F02-6D7E-4AE5-8011-B92B9ED06450}" type="presOf" srcId="{A6AE0EB0-0E29-4AAA-8CFD-FC46E7E2B78D}" destId="{51541415-08E4-4031-A4EF-62B45A96640F}" srcOrd="0" destOrd="0" presId="urn:microsoft.com/office/officeart/2005/8/layout/process1"/>
    <dgm:cxn modelId="{A0877203-B9A2-4C8F-803A-19B4C7BBB6F3}" type="presOf" srcId="{5AD111E7-2E75-4D5E-B1EA-A892C187832E}" destId="{B7CCF58B-72DC-425D-8259-94186E411244}" srcOrd="1" destOrd="0" presId="urn:microsoft.com/office/officeart/2005/8/layout/process1"/>
    <dgm:cxn modelId="{2DC94B11-4DA7-44DE-A57D-BA5E5378A4F7}" type="presOf" srcId="{A6B18193-055A-41C6-BD14-677B1FBA3F6C}" destId="{1A2E2276-9ADF-4579-AB0F-2B88C2CF1573}" srcOrd="0" destOrd="0" presId="urn:microsoft.com/office/officeart/2005/8/layout/process1"/>
    <dgm:cxn modelId="{75A08112-558E-4F41-AF19-CE8032B30458}" type="presOf" srcId="{D7CC7BE8-2BFE-4973-8DBE-9EDBF5ED625F}" destId="{A55D5664-3AA4-4879-8FD0-42E83111208F}" srcOrd="0" destOrd="0" presId="urn:microsoft.com/office/officeart/2005/8/layout/process1"/>
    <dgm:cxn modelId="{DC007334-E9D8-4ACB-8FDA-1FB53F086982}" type="presOf" srcId="{A6AE0EB0-0E29-4AAA-8CFD-FC46E7E2B78D}" destId="{43E8C3B6-11C0-4DFC-8062-6FBEC0051174}" srcOrd="1" destOrd="0" presId="urn:microsoft.com/office/officeart/2005/8/layout/process1"/>
    <dgm:cxn modelId="{220DBA6C-CF55-47B4-9F1C-B20F74D52159}" type="presOf" srcId="{726E8B27-BE64-4E9D-BE3C-4564B51C2B13}" destId="{C8D27ED7-74C4-4D13-A530-44558129D92F}" srcOrd="0" destOrd="0" presId="urn:microsoft.com/office/officeart/2005/8/layout/process1"/>
    <dgm:cxn modelId="{A2368686-EA1E-4F50-8B53-C73EC7917BF1}" type="presOf" srcId="{A435DFA7-DD62-42CE-9637-C9249B2CD825}" destId="{64441932-3AB9-4981-802B-54F3773978F9}" srcOrd="0" destOrd="0" presId="urn:microsoft.com/office/officeart/2005/8/layout/process1"/>
    <dgm:cxn modelId="{C360ED8D-EDE7-43E6-BCF2-E2FB9D578D82}" srcId="{A435DFA7-DD62-42CE-9637-C9249B2CD825}" destId="{C6B767B3-5F89-44CD-88F3-BB767944FF16}" srcOrd="1" destOrd="0" parTransId="{23CA036A-1EEC-497B-8847-B1D73B07D52A}" sibTransId="{5AD111E7-2E75-4D5E-B1EA-A892C187832E}"/>
    <dgm:cxn modelId="{931707C6-13F9-45F1-933E-072A411A3724}" type="presOf" srcId="{474705A9-3AE1-4779-B60C-23B95EFD9675}" destId="{B93E6BF2-868E-43F2-BFC2-C2C79DF5DFDF}" srcOrd="0" destOrd="0" presId="urn:microsoft.com/office/officeart/2005/8/layout/process1"/>
    <dgm:cxn modelId="{A672A3C9-3889-4DC3-97AD-0DA8C818297E}" srcId="{A435DFA7-DD62-42CE-9637-C9249B2CD825}" destId="{474705A9-3AE1-4779-B60C-23B95EFD9675}" srcOrd="2" destOrd="0" parTransId="{91029F2C-66F8-4F9E-8CF0-717FCE104C2B}" sibTransId="{A6AE0EB0-0E29-4AAA-8CFD-FC46E7E2B78D}"/>
    <dgm:cxn modelId="{C38FE0C9-FD81-481B-84A0-FE3E8A68D602}" srcId="{A435DFA7-DD62-42CE-9637-C9249B2CD825}" destId="{D7CC7BE8-2BFE-4973-8DBE-9EDBF5ED625F}" srcOrd="3" destOrd="0" parTransId="{DE6FF164-9A30-43DF-A75F-0ABA5A9A7A6C}" sibTransId="{0FA5DCD3-8148-4004-9377-E723D0A1040F}"/>
    <dgm:cxn modelId="{7F61CEDA-33AA-447E-BE4C-9590EACBE06F}" type="presOf" srcId="{A6B18193-055A-41C6-BD14-677B1FBA3F6C}" destId="{D2DA1716-BE06-4F6A-ABAB-38C390B85799}" srcOrd="1" destOrd="0" presId="urn:microsoft.com/office/officeart/2005/8/layout/process1"/>
    <dgm:cxn modelId="{E341DCDB-6DCE-4F2E-A409-FB4295E40088}" type="presOf" srcId="{C6B767B3-5F89-44CD-88F3-BB767944FF16}" destId="{990A8140-E430-495E-B270-573AE7CFE50F}" srcOrd="0" destOrd="0" presId="urn:microsoft.com/office/officeart/2005/8/layout/process1"/>
    <dgm:cxn modelId="{D103CEFC-8ABA-4BD9-B4DD-F0A3992B929C}" type="presOf" srcId="{5AD111E7-2E75-4D5E-B1EA-A892C187832E}" destId="{F842D92F-81B1-4064-8DD8-68785B3EAD55}" srcOrd="0" destOrd="0" presId="urn:microsoft.com/office/officeart/2005/8/layout/process1"/>
    <dgm:cxn modelId="{7E776CFD-4500-4E09-8560-41738AD745A2}" srcId="{A435DFA7-DD62-42CE-9637-C9249B2CD825}" destId="{726E8B27-BE64-4E9D-BE3C-4564B51C2B13}" srcOrd="0" destOrd="0" parTransId="{0BBEA49C-C6DD-4539-A3FE-0A9D7AA6628F}" sibTransId="{A6B18193-055A-41C6-BD14-677B1FBA3F6C}"/>
    <dgm:cxn modelId="{225A16CB-BA64-44E9-A240-829416E06107}" type="presParOf" srcId="{64441932-3AB9-4981-802B-54F3773978F9}" destId="{C8D27ED7-74C4-4D13-A530-44558129D92F}" srcOrd="0" destOrd="0" presId="urn:microsoft.com/office/officeart/2005/8/layout/process1"/>
    <dgm:cxn modelId="{8C259E6A-0883-4E82-A9E7-FBF3E7F5F2B5}" type="presParOf" srcId="{64441932-3AB9-4981-802B-54F3773978F9}" destId="{1A2E2276-9ADF-4579-AB0F-2B88C2CF1573}" srcOrd="1" destOrd="0" presId="urn:microsoft.com/office/officeart/2005/8/layout/process1"/>
    <dgm:cxn modelId="{1668301C-0A39-4C4D-B892-D50E936F1DA0}" type="presParOf" srcId="{1A2E2276-9ADF-4579-AB0F-2B88C2CF1573}" destId="{D2DA1716-BE06-4F6A-ABAB-38C390B85799}" srcOrd="0" destOrd="0" presId="urn:microsoft.com/office/officeart/2005/8/layout/process1"/>
    <dgm:cxn modelId="{080ACD43-CA2F-4E1B-95D2-9FDBD99AF4BA}" type="presParOf" srcId="{64441932-3AB9-4981-802B-54F3773978F9}" destId="{990A8140-E430-495E-B270-573AE7CFE50F}" srcOrd="2" destOrd="0" presId="urn:microsoft.com/office/officeart/2005/8/layout/process1"/>
    <dgm:cxn modelId="{DB53F4DD-C505-40E8-A2A9-D1939121C2CD}" type="presParOf" srcId="{64441932-3AB9-4981-802B-54F3773978F9}" destId="{F842D92F-81B1-4064-8DD8-68785B3EAD55}" srcOrd="3" destOrd="0" presId="urn:microsoft.com/office/officeart/2005/8/layout/process1"/>
    <dgm:cxn modelId="{F5AF830E-D342-457D-A714-0312A695E51C}" type="presParOf" srcId="{F842D92F-81B1-4064-8DD8-68785B3EAD55}" destId="{B7CCF58B-72DC-425D-8259-94186E411244}" srcOrd="0" destOrd="0" presId="urn:microsoft.com/office/officeart/2005/8/layout/process1"/>
    <dgm:cxn modelId="{AF056D2E-4334-4246-91A9-6708450B22FD}" type="presParOf" srcId="{64441932-3AB9-4981-802B-54F3773978F9}" destId="{B93E6BF2-868E-43F2-BFC2-C2C79DF5DFDF}" srcOrd="4" destOrd="0" presId="urn:microsoft.com/office/officeart/2005/8/layout/process1"/>
    <dgm:cxn modelId="{0E1E373A-6F66-4E38-B23D-7DF437D3F3BE}" type="presParOf" srcId="{64441932-3AB9-4981-802B-54F3773978F9}" destId="{51541415-08E4-4031-A4EF-62B45A96640F}" srcOrd="5" destOrd="0" presId="urn:microsoft.com/office/officeart/2005/8/layout/process1"/>
    <dgm:cxn modelId="{16240B36-B7EF-4378-9B9D-EE6FB0681546}" type="presParOf" srcId="{51541415-08E4-4031-A4EF-62B45A96640F}" destId="{43E8C3B6-11C0-4DFC-8062-6FBEC0051174}" srcOrd="0" destOrd="0" presId="urn:microsoft.com/office/officeart/2005/8/layout/process1"/>
    <dgm:cxn modelId="{D2EC2BC7-1F1A-4B0D-9DEF-1F6D3FDF31D5}" type="presParOf" srcId="{64441932-3AB9-4981-802B-54F3773978F9}" destId="{A55D5664-3AA4-4879-8FD0-42E83111208F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633AFD-D51E-4EC2-9F31-D6B7C34F737E}" type="doc">
      <dgm:prSet loTypeId="urn:microsoft.com/office/officeart/2005/8/layout/bProcess3" loCatId="process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52F77B8-39AE-4818-9B79-DC3B2E1E1D1F}">
      <dgm:prSet phldrT="[Text]"/>
      <dgm:spPr/>
      <dgm:t>
        <a:bodyPr/>
        <a:lstStyle/>
        <a:p>
          <a:r>
            <a:rPr lang="en-US" dirty="0"/>
            <a:t>Unit Testing</a:t>
          </a:r>
        </a:p>
      </dgm:t>
    </dgm:pt>
    <dgm:pt modelId="{664067E7-CD00-486E-BE02-232869A96F00}" type="parTrans" cxnId="{2714B4B0-29B5-43B3-AA94-C6E123BE3AFD}">
      <dgm:prSet/>
      <dgm:spPr/>
      <dgm:t>
        <a:bodyPr/>
        <a:lstStyle/>
        <a:p>
          <a:endParaRPr lang="en-US"/>
        </a:p>
      </dgm:t>
    </dgm:pt>
    <dgm:pt modelId="{E16CA269-4CC6-435F-9EB4-1E168643B759}" type="sibTrans" cxnId="{2714B4B0-29B5-43B3-AA94-C6E123BE3AFD}">
      <dgm:prSet/>
      <dgm:spPr>
        <a:ln w="25400"/>
      </dgm:spPr>
      <dgm:t>
        <a:bodyPr/>
        <a:lstStyle/>
        <a:p>
          <a:endParaRPr lang="en-US"/>
        </a:p>
      </dgm:t>
    </dgm:pt>
    <dgm:pt modelId="{8E2FDE67-C257-4558-B67C-E54154433210}">
      <dgm:prSet phldrT="[Text]"/>
      <dgm:spPr/>
      <dgm:t>
        <a:bodyPr/>
        <a:lstStyle/>
        <a:p>
          <a:r>
            <a:rPr lang="en-US" dirty="0"/>
            <a:t>Integration Testing</a:t>
          </a:r>
        </a:p>
      </dgm:t>
    </dgm:pt>
    <dgm:pt modelId="{61473ECD-01A7-47BA-8098-02CAF5B2F96D}" type="parTrans" cxnId="{F04DE08A-EFCB-4108-852F-C01865A16E02}">
      <dgm:prSet/>
      <dgm:spPr/>
      <dgm:t>
        <a:bodyPr/>
        <a:lstStyle/>
        <a:p>
          <a:endParaRPr lang="en-US"/>
        </a:p>
      </dgm:t>
    </dgm:pt>
    <dgm:pt modelId="{ACABA212-1077-4B93-9274-CAFDE91F8792}" type="sibTrans" cxnId="{F04DE08A-EFCB-4108-852F-C01865A16E02}">
      <dgm:prSet/>
      <dgm:spPr>
        <a:ln w="25400"/>
      </dgm:spPr>
      <dgm:t>
        <a:bodyPr/>
        <a:lstStyle/>
        <a:p>
          <a:endParaRPr lang="en-US"/>
        </a:p>
      </dgm:t>
    </dgm:pt>
    <dgm:pt modelId="{CF962E92-4E8B-4DED-AE6A-F9C323101C08}">
      <dgm:prSet phldrT="[Text]"/>
      <dgm:spPr/>
      <dgm:t>
        <a:bodyPr/>
        <a:lstStyle/>
        <a:p>
          <a:r>
            <a:rPr lang="en-US" dirty="0"/>
            <a:t>Alpha Testing</a:t>
          </a:r>
        </a:p>
      </dgm:t>
    </dgm:pt>
    <dgm:pt modelId="{16273585-1180-4BB9-A4C3-0026DC3D5566}" type="parTrans" cxnId="{4144F1D0-E475-43E2-87B6-325B2B0D64FD}">
      <dgm:prSet/>
      <dgm:spPr/>
      <dgm:t>
        <a:bodyPr/>
        <a:lstStyle/>
        <a:p>
          <a:endParaRPr lang="en-US"/>
        </a:p>
      </dgm:t>
    </dgm:pt>
    <dgm:pt modelId="{F71E2CC5-AC22-4E8A-B6B5-1D12CD5F2C46}" type="sibTrans" cxnId="{4144F1D0-E475-43E2-87B6-325B2B0D64FD}">
      <dgm:prSet/>
      <dgm:spPr>
        <a:ln w="25400"/>
      </dgm:spPr>
      <dgm:t>
        <a:bodyPr/>
        <a:lstStyle/>
        <a:p>
          <a:endParaRPr lang="en-US"/>
        </a:p>
      </dgm:t>
    </dgm:pt>
    <dgm:pt modelId="{465E5D20-36A9-4171-AE80-60215C0032FE}">
      <dgm:prSet phldrT="[Text]"/>
      <dgm:spPr/>
      <dgm:t>
        <a:bodyPr/>
        <a:lstStyle/>
        <a:p>
          <a:r>
            <a:rPr lang="en-US" dirty="0"/>
            <a:t>Beta Testing</a:t>
          </a:r>
        </a:p>
      </dgm:t>
    </dgm:pt>
    <dgm:pt modelId="{B0D19749-737B-45AF-913E-85AF075F54E2}" type="parTrans" cxnId="{433D36BD-2227-43AB-8148-8B14B56AE1F9}">
      <dgm:prSet/>
      <dgm:spPr/>
      <dgm:t>
        <a:bodyPr/>
        <a:lstStyle/>
        <a:p>
          <a:endParaRPr lang="en-US"/>
        </a:p>
      </dgm:t>
    </dgm:pt>
    <dgm:pt modelId="{ABA330A0-21FA-4596-9114-9444FEDD03F3}" type="sibTrans" cxnId="{433D36BD-2227-43AB-8148-8B14B56AE1F9}">
      <dgm:prSet/>
      <dgm:spPr/>
      <dgm:t>
        <a:bodyPr/>
        <a:lstStyle/>
        <a:p>
          <a:endParaRPr lang="en-US"/>
        </a:p>
      </dgm:t>
    </dgm:pt>
    <dgm:pt modelId="{F4CC4B05-774F-4447-9C66-CE0B98A9423C}" type="pres">
      <dgm:prSet presAssocID="{DA633AFD-D51E-4EC2-9F31-D6B7C34F737E}" presName="Name0" presStyleCnt="0">
        <dgm:presLayoutVars>
          <dgm:dir/>
          <dgm:resizeHandles val="exact"/>
        </dgm:presLayoutVars>
      </dgm:prSet>
      <dgm:spPr/>
    </dgm:pt>
    <dgm:pt modelId="{65ECFE52-4ACE-46C1-A447-9949306A8691}" type="pres">
      <dgm:prSet presAssocID="{E52F77B8-39AE-4818-9B79-DC3B2E1E1D1F}" presName="node" presStyleLbl="node1" presStyleIdx="0" presStyleCnt="4">
        <dgm:presLayoutVars>
          <dgm:bulletEnabled val="1"/>
        </dgm:presLayoutVars>
      </dgm:prSet>
      <dgm:spPr/>
    </dgm:pt>
    <dgm:pt modelId="{C979F75B-3942-4996-BCCC-ACEE1B5EFD99}" type="pres">
      <dgm:prSet presAssocID="{E16CA269-4CC6-435F-9EB4-1E168643B759}" presName="sibTrans" presStyleLbl="sibTrans1D1" presStyleIdx="0" presStyleCnt="3"/>
      <dgm:spPr/>
    </dgm:pt>
    <dgm:pt modelId="{F666DFF3-36B3-4D6E-98C1-B7177C06ABB5}" type="pres">
      <dgm:prSet presAssocID="{E16CA269-4CC6-435F-9EB4-1E168643B759}" presName="connectorText" presStyleLbl="sibTrans1D1" presStyleIdx="0" presStyleCnt="3"/>
      <dgm:spPr/>
    </dgm:pt>
    <dgm:pt modelId="{59D3CAC0-54BB-4A0B-8B48-0057F8B422B6}" type="pres">
      <dgm:prSet presAssocID="{8E2FDE67-C257-4558-B67C-E54154433210}" presName="node" presStyleLbl="node1" presStyleIdx="1" presStyleCnt="4">
        <dgm:presLayoutVars>
          <dgm:bulletEnabled val="1"/>
        </dgm:presLayoutVars>
      </dgm:prSet>
      <dgm:spPr/>
    </dgm:pt>
    <dgm:pt modelId="{85C5F7CE-2DBD-4207-8524-BB8A211C74B3}" type="pres">
      <dgm:prSet presAssocID="{ACABA212-1077-4B93-9274-CAFDE91F8792}" presName="sibTrans" presStyleLbl="sibTrans1D1" presStyleIdx="1" presStyleCnt="3"/>
      <dgm:spPr/>
    </dgm:pt>
    <dgm:pt modelId="{2FAC1119-C2F7-458D-8360-C482C600EE11}" type="pres">
      <dgm:prSet presAssocID="{ACABA212-1077-4B93-9274-CAFDE91F8792}" presName="connectorText" presStyleLbl="sibTrans1D1" presStyleIdx="1" presStyleCnt="3"/>
      <dgm:spPr/>
    </dgm:pt>
    <dgm:pt modelId="{54AA93C6-E49A-41F4-AE57-22CFD394FC48}" type="pres">
      <dgm:prSet presAssocID="{CF962E92-4E8B-4DED-AE6A-F9C323101C08}" presName="node" presStyleLbl="node1" presStyleIdx="2" presStyleCnt="4">
        <dgm:presLayoutVars>
          <dgm:bulletEnabled val="1"/>
        </dgm:presLayoutVars>
      </dgm:prSet>
      <dgm:spPr/>
    </dgm:pt>
    <dgm:pt modelId="{D297F6D5-5A19-4D08-A288-06F2C2D87108}" type="pres">
      <dgm:prSet presAssocID="{F71E2CC5-AC22-4E8A-B6B5-1D12CD5F2C46}" presName="sibTrans" presStyleLbl="sibTrans1D1" presStyleIdx="2" presStyleCnt="3"/>
      <dgm:spPr/>
    </dgm:pt>
    <dgm:pt modelId="{B101BC91-00D4-453D-BF0F-181DA47FEF14}" type="pres">
      <dgm:prSet presAssocID="{F71E2CC5-AC22-4E8A-B6B5-1D12CD5F2C46}" presName="connectorText" presStyleLbl="sibTrans1D1" presStyleIdx="2" presStyleCnt="3"/>
      <dgm:spPr/>
    </dgm:pt>
    <dgm:pt modelId="{15BA1097-3655-4221-B596-C8905E31FDBB}" type="pres">
      <dgm:prSet presAssocID="{465E5D20-36A9-4171-AE80-60215C0032FE}" presName="node" presStyleLbl="node1" presStyleIdx="3" presStyleCnt="4" custLinFactNeighborY="7146">
        <dgm:presLayoutVars>
          <dgm:bulletEnabled val="1"/>
        </dgm:presLayoutVars>
      </dgm:prSet>
      <dgm:spPr/>
    </dgm:pt>
  </dgm:ptLst>
  <dgm:cxnLst>
    <dgm:cxn modelId="{3C8A7815-A8C4-4F6B-81F0-B11EF6E99849}" type="presOf" srcId="{CF962E92-4E8B-4DED-AE6A-F9C323101C08}" destId="{54AA93C6-E49A-41F4-AE57-22CFD394FC48}" srcOrd="0" destOrd="0" presId="urn:microsoft.com/office/officeart/2005/8/layout/bProcess3"/>
    <dgm:cxn modelId="{43FF1926-AD65-4D7A-B096-AF169665D4AA}" type="presOf" srcId="{E16CA269-4CC6-435F-9EB4-1E168643B759}" destId="{C979F75B-3942-4996-BCCC-ACEE1B5EFD99}" srcOrd="0" destOrd="0" presId="urn:microsoft.com/office/officeart/2005/8/layout/bProcess3"/>
    <dgm:cxn modelId="{6D6CA563-E3DE-44F8-B42C-42D5E84D5AEC}" type="presOf" srcId="{E16CA269-4CC6-435F-9EB4-1E168643B759}" destId="{F666DFF3-36B3-4D6E-98C1-B7177C06ABB5}" srcOrd="1" destOrd="0" presId="urn:microsoft.com/office/officeart/2005/8/layout/bProcess3"/>
    <dgm:cxn modelId="{116D7549-CC95-4736-A1C1-BB110BB57147}" type="presOf" srcId="{DA633AFD-D51E-4EC2-9F31-D6B7C34F737E}" destId="{F4CC4B05-774F-4447-9C66-CE0B98A9423C}" srcOrd="0" destOrd="0" presId="urn:microsoft.com/office/officeart/2005/8/layout/bProcess3"/>
    <dgm:cxn modelId="{DF6D2374-A2DA-468F-923B-379423140E8E}" type="presOf" srcId="{ACABA212-1077-4B93-9274-CAFDE91F8792}" destId="{2FAC1119-C2F7-458D-8360-C482C600EE11}" srcOrd="1" destOrd="0" presId="urn:microsoft.com/office/officeart/2005/8/layout/bProcess3"/>
    <dgm:cxn modelId="{DEB1A459-001B-45C1-83DF-B72ABAA57741}" type="presOf" srcId="{8E2FDE67-C257-4558-B67C-E54154433210}" destId="{59D3CAC0-54BB-4A0B-8B48-0057F8B422B6}" srcOrd="0" destOrd="0" presId="urn:microsoft.com/office/officeart/2005/8/layout/bProcess3"/>
    <dgm:cxn modelId="{F04DE08A-EFCB-4108-852F-C01865A16E02}" srcId="{DA633AFD-D51E-4EC2-9F31-D6B7C34F737E}" destId="{8E2FDE67-C257-4558-B67C-E54154433210}" srcOrd="1" destOrd="0" parTransId="{61473ECD-01A7-47BA-8098-02CAF5B2F96D}" sibTransId="{ACABA212-1077-4B93-9274-CAFDE91F8792}"/>
    <dgm:cxn modelId="{4F432FA5-7CD4-4372-88D3-C04EEF68052A}" type="presOf" srcId="{465E5D20-36A9-4171-AE80-60215C0032FE}" destId="{15BA1097-3655-4221-B596-C8905E31FDBB}" srcOrd="0" destOrd="0" presId="urn:microsoft.com/office/officeart/2005/8/layout/bProcess3"/>
    <dgm:cxn modelId="{2714B4B0-29B5-43B3-AA94-C6E123BE3AFD}" srcId="{DA633AFD-D51E-4EC2-9F31-D6B7C34F737E}" destId="{E52F77B8-39AE-4818-9B79-DC3B2E1E1D1F}" srcOrd="0" destOrd="0" parTransId="{664067E7-CD00-486E-BE02-232869A96F00}" sibTransId="{E16CA269-4CC6-435F-9EB4-1E168643B759}"/>
    <dgm:cxn modelId="{433D36BD-2227-43AB-8148-8B14B56AE1F9}" srcId="{DA633AFD-D51E-4EC2-9F31-D6B7C34F737E}" destId="{465E5D20-36A9-4171-AE80-60215C0032FE}" srcOrd="3" destOrd="0" parTransId="{B0D19749-737B-45AF-913E-85AF075F54E2}" sibTransId="{ABA330A0-21FA-4596-9114-9444FEDD03F3}"/>
    <dgm:cxn modelId="{4144F1D0-E475-43E2-87B6-325B2B0D64FD}" srcId="{DA633AFD-D51E-4EC2-9F31-D6B7C34F737E}" destId="{CF962E92-4E8B-4DED-AE6A-F9C323101C08}" srcOrd="2" destOrd="0" parTransId="{16273585-1180-4BB9-A4C3-0026DC3D5566}" sibTransId="{F71E2CC5-AC22-4E8A-B6B5-1D12CD5F2C46}"/>
    <dgm:cxn modelId="{183A49D2-1B6C-42B6-9E2E-95C0D78F4AA8}" type="presOf" srcId="{ACABA212-1077-4B93-9274-CAFDE91F8792}" destId="{85C5F7CE-2DBD-4207-8524-BB8A211C74B3}" srcOrd="0" destOrd="0" presId="urn:microsoft.com/office/officeart/2005/8/layout/bProcess3"/>
    <dgm:cxn modelId="{968C13D4-3B51-43F8-98D0-2A623FA44690}" type="presOf" srcId="{F71E2CC5-AC22-4E8A-B6B5-1D12CD5F2C46}" destId="{D297F6D5-5A19-4D08-A288-06F2C2D87108}" srcOrd="0" destOrd="0" presId="urn:microsoft.com/office/officeart/2005/8/layout/bProcess3"/>
    <dgm:cxn modelId="{8239A9E1-0B3B-4326-8CB6-E94D4C2B634E}" type="presOf" srcId="{E52F77B8-39AE-4818-9B79-DC3B2E1E1D1F}" destId="{65ECFE52-4ACE-46C1-A447-9949306A8691}" srcOrd="0" destOrd="0" presId="urn:microsoft.com/office/officeart/2005/8/layout/bProcess3"/>
    <dgm:cxn modelId="{072BFCFB-F81A-4FD8-8BC7-5B8D161D8017}" type="presOf" srcId="{F71E2CC5-AC22-4E8A-B6B5-1D12CD5F2C46}" destId="{B101BC91-00D4-453D-BF0F-181DA47FEF14}" srcOrd="1" destOrd="0" presId="urn:microsoft.com/office/officeart/2005/8/layout/bProcess3"/>
    <dgm:cxn modelId="{E7AD1C54-765E-4B0C-B57B-D9B003D17ABD}" type="presParOf" srcId="{F4CC4B05-774F-4447-9C66-CE0B98A9423C}" destId="{65ECFE52-4ACE-46C1-A447-9949306A8691}" srcOrd="0" destOrd="0" presId="urn:microsoft.com/office/officeart/2005/8/layout/bProcess3"/>
    <dgm:cxn modelId="{BB8249EA-F021-4150-A895-0C3F5A85DAE6}" type="presParOf" srcId="{F4CC4B05-774F-4447-9C66-CE0B98A9423C}" destId="{C979F75B-3942-4996-BCCC-ACEE1B5EFD99}" srcOrd="1" destOrd="0" presId="urn:microsoft.com/office/officeart/2005/8/layout/bProcess3"/>
    <dgm:cxn modelId="{ED72E7FE-984F-4412-A803-ABDCD08CC046}" type="presParOf" srcId="{C979F75B-3942-4996-BCCC-ACEE1B5EFD99}" destId="{F666DFF3-36B3-4D6E-98C1-B7177C06ABB5}" srcOrd="0" destOrd="0" presId="urn:microsoft.com/office/officeart/2005/8/layout/bProcess3"/>
    <dgm:cxn modelId="{99EC12F9-5E17-411E-BE64-EFCF353C9501}" type="presParOf" srcId="{F4CC4B05-774F-4447-9C66-CE0B98A9423C}" destId="{59D3CAC0-54BB-4A0B-8B48-0057F8B422B6}" srcOrd="2" destOrd="0" presId="urn:microsoft.com/office/officeart/2005/8/layout/bProcess3"/>
    <dgm:cxn modelId="{69317A45-8DFD-41DD-90FD-96507E211D73}" type="presParOf" srcId="{F4CC4B05-774F-4447-9C66-CE0B98A9423C}" destId="{85C5F7CE-2DBD-4207-8524-BB8A211C74B3}" srcOrd="3" destOrd="0" presId="urn:microsoft.com/office/officeart/2005/8/layout/bProcess3"/>
    <dgm:cxn modelId="{C2242685-61FE-4447-AF10-BE7ED8835F86}" type="presParOf" srcId="{85C5F7CE-2DBD-4207-8524-BB8A211C74B3}" destId="{2FAC1119-C2F7-458D-8360-C482C600EE11}" srcOrd="0" destOrd="0" presId="urn:microsoft.com/office/officeart/2005/8/layout/bProcess3"/>
    <dgm:cxn modelId="{10CEFEDE-0005-4B5D-9F38-49C50659B7C6}" type="presParOf" srcId="{F4CC4B05-774F-4447-9C66-CE0B98A9423C}" destId="{54AA93C6-E49A-41F4-AE57-22CFD394FC48}" srcOrd="4" destOrd="0" presId="urn:microsoft.com/office/officeart/2005/8/layout/bProcess3"/>
    <dgm:cxn modelId="{93F7A518-9679-455F-B611-9451F4A3F545}" type="presParOf" srcId="{F4CC4B05-774F-4447-9C66-CE0B98A9423C}" destId="{D297F6D5-5A19-4D08-A288-06F2C2D87108}" srcOrd="5" destOrd="0" presId="urn:microsoft.com/office/officeart/2005/8/layout/bProcess3"/>
    <dgm:cxn modelId="{87CC0BD4-B98D-44DE-88EF-3CABD40D3963}" type="presParOf" srcId="{D297F6D5-5A19-4D08-A288-06F2C2D87108}" destId="{B101BC91-00D4-453D-BF0F-181DA47FEF14}" srcOrd="0" destOrd="0" presId="urn:microsoft.com/office/officeart/2005/8/layout/bProcess3"/>
    <dgm:cxn modelId="{8535D195-5856-4F68-AB4D-4221748F447D}" type="presParOf" srcId="{F4CC4B05-774F-4447-9C66-CE0B98A9423C}" destId="{15BA1097-3655-4221-B596-C8905E31FDBB}" srcOrd="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7AE1F9-5D75-499A-B3F8-672C91126B1E}" type="doc">
      <dgm:prSet loTypeId="urn:microsoft.com/office/officeart/2008/layout/LinedList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FA930DCE-A6E2-43E2-9BE3-393256B85654}">
      <dgm:prSet phldrT="[Text]"/>
      <dgm:spPr/>
      <dgm:t>
        <a:bodyPr/>
        <a:lstStyle/>
        <a:p>
          <a:r>
            <a:rPr lang="en-US" dirty="0"/>
            <a:t>Defect Elimination</a:t>
          </a:r>
        </a:p>
      </dgm:t>
    </dgm:pt>
    <dgm:pt modelId="{36EC871B-FA82-48C4-828A-BB2DE72643E7}" type="parTrans" cxnId="{04F94DA3-7596-4FD4-9F87-7781E9266E97}">
      <dgm:prSet/>
      <dgm:spPr/>
      <dgm:t>
        <a:bodyPr/>
        <a:lstStyle/>
        <a:p>
          <a:endParaRPr lang="en-US"/>
        </a:p>
      </dgm:t>
    </dgm:pt>
    <dgm:pt modelId="{28628A82-9827-4A52-8149-A2FEE3CD5EB9}" type="sibTrans" cxnId="{04F94DA3-7596-4FD4-9F87-7781E9266E97}">
      <dgm:prSet/>
      <dgm:spPr/>
      <dgm:t>
        <a:bodyPr/>
        <a:lstStyle/>
        <a:p>
          <a:endParaRPr lang="en-US"/>
        </a:p>
      </dgm:t>
    </dgm:pt>
    <dgm:pt modelId="{85D48616-441A-49EF-BD2E-A5ACEA03401A}">
      <dgm:prSet phldrT="[Text]"/>
      <dgm:spPr/>
      <dgm:t>
        <a:bodyPr/>
        <a:lstStyle/>
        <a:p>
          <a:r>
            <a:rPr lang="en-US" dirty="0"/>
            <a:t>Defect Prevention</a:t>
          </a:r>
        </a:p>
      </dgm:t>
    </dgm:pt>
    <dgm:pt modelId="{43DFC5B7-339A-46AF-A571-0649C63ACB9D}" type="parTrans" cxnId="{F496DC28-1190-4104-B60B-69B0D338C29E}">
      <dgm:prSet/>
      <dgm:spPr/>
      <dgm:t>
        <a:bodyPr/>
        <a:lstStyle/>
        <a:p>
          <a:endParaRPr lang="en-US"/>
        </a:p>
      </dgm:t>
    </dgm:pt>
    <dgm:pt modelId="{20E4D087-06D3-46FB-BD53-CA78EE586522}" type="sibTrans" cxnId="{F496DC28-1190-4104-B60B-69B0D338C29E}">
      <dgm:prSet/>
      <dgm:spPr/>
      <dgm:t>
        <a:bodyPr/>
        <a:lstStyle/>
        <a:p>
          <a:endParaRPr lang="en-US"/>
        </a:p>
      </dgm:t>
    </dgm:pt>
    <dgm:pt modelId="{E6BCB233-5815-4FE8-B744-7486B673D6C7}">
      <dgm:prSet phldrT="[Text]"/>
      <dgm:spPr/>
      <dgm:t>
        <a:bodyPr/>
        <a:lstStyle/>
        <a:p>
          <a:r>
            <a:rPr lang="en-US" dirty="0"/>
            <a:t>Process Guides</a:t>
          </a:r>
        </a:p>
      </dgm:t>
    </dgm:pt>
    <dgm:pt modelId="{AE524D88-A7D7-460D-8DD0-85C3E1F12C7B}" type="parTrans" cxnId="{DD48A152-CD51-4CF6-80F4-B25DE272EA94}">
      <dgm:prSet/>
      <dgm:spPr/>
      <dgm:t>
        <a:bodyPr/>
        <a:lstStyle/>
        <a:p>
          <a:endParaRPr lang="en-US"/>
        </a:p>
      </dgm:t>
    </dgm:pt>
    <dgm:pt modelId="{0877C664-482C-4AAA-BA20-B13AD48A0E09}" type="sibTrans" cxnId="{DD48A152-CD51-4CF6-80F4-B25DE272EA94}">
      <dgm:prSet/>
      <dgm:spPr/>
      <dgm:t>
        <a:bodyPr/>
        <a:lstStyle/>
        <a:p>
          <a:endParaRPr lang="en-US"/>
        </a:p>
      </dgm:t>
    </dgm:pt>
    <dgm:pt modelId="{1FA511DC-3130-43A7-B875-FF765FAF7624}">
      <dgm:prSet phldrT="[Text]"/>
      <dgm:spPr/>
      <dgm:t>
        <a:bodyPr/>
        <a:lstStyle/>
        <a:p>
          <a:r>
            <a:rPr lang="en-US" dirty="0"/>
            <a:t>Analysis and Design Methods</a:t>
          </a:r>
        </a:p>
      </dgm:t>
    </dgm:pt>
    <dgm:pt modelId="{6D64D007-0D41-46C0-9427-4B0506D5059A}" type="parTrans" cxnId="{166E830F-22DA-4E1F-8963-2CBAF97CC8CA}">
      <dgm:prSet/>
      <dgm:spPr/>
      <dgm:t>
        <a:bodyPr/>
        <a:lstStyle/>
        <a:p>
          <a:endParaRPr lang="en-US"/>
        </a:p>
      </dgm:t>
    </dgm:pt>
    <dgm:pt modelId="{E3AD8FA1-96EB-4473-9AA1-BBD2267AEF50}" type="sibTrans" cxnId="{166E830F-22DA-4E1F-8963-2CBAF97CC8CA}">
      <dgm:prSet/>
      <dgm:spPr/>
      <dgm:t>
        <a:bodyPr/>
        <a:lstStyle/>
        <a:p>
          <a:endParaRPr lang="en-US"/>
        </a:p>
      </dgm:t>
    </dgm:pt>
    <dgm:pt modelId="{E0413D91-534C-4748-B152-1C86FBD50588}">
      <dgm:prSet phldrT="[Text]"/>
      <dgm:spPr/>
      <dgm:t>
        <a:bodyPr/>
        <a:lstStyle/>
        <a:p>
          <a:r>
            <a:rPr lang="en-US" dirty="0"/>
            <a:t>Reference Architectures</a:t>
          </a:r>
        </a:p>
      </dgm:t>
    </dgm:pt>
    <dgm:pt modelId="{59E2E5A7-11CA-4F5F-902B-CFD9140F1845}" type="parTrans" cxnId="{A57D6B9B-1FD5-48E9-9981-955EBD7E193A}">
      <dgm:prSet/>
      <dgm:spPr/>
      <dgm:t>
        <a:bodyPr/>
        <a:lstStyle/>
        <a:p>
          <a:endParaRPr lang="en-US"/>
        </a:p>
      </dgm:t>
    </dgm:pt>
    <dgm:pt modelId="{1DCC5C33-0308-443D-B9E9-67F1FA348F5A}" type="sibTrans" cxnId="{A57D6B9B-1FD5-48E9-9981-955EBD7E193A}">
      <dgm:prSet/>
      <dgm:spPr/>
      <dgm:t>
        <a:bodyPr/>
        <a:lstStyle/>
        <a:p>
          <a:endParaRPr lang="en-US"/>
        </a:p>
      </dgm:t>
    </dgm:pt>
    <dgm:pt modelId="{88FBD1A1-3AD0-43BC-9CA0-A36870ACC9B3}">
      <dgm:prSet phldrT="[Text]"/>
      <dgm:spPr/>
      <dgm:t>
        <a:bodyPr/>
        <a:lstStyle/>
        <a:p>
          <a:r>
            <a:rPr lang="en-US" dirty="0"/>
            <a:t>Design Patterns</a:t>
          </a:r>
        </a:p>
      </dgm:t>
    </dgm:pt>
    <dgm:pt modelId="{EFA6533A-A241-4720-8300-074BAB765580}" type="parTrans" cxnId="{C3F07A9C-7B1F-4711-ACFA-DD7A71E1D22E}">
      <dgm:prSet/>
      <dgm:spPr/>
      <dgm:t>
        <a:bodyPr/>
        <a:lstStyle/>
        <a:p>
          <a:endParaRPr lang="en-US"/>
        </a:p>
      </dgm:t>
    </dgm:pt>
    <dgm:pt modelId="{146F6A51-A56E-447F-A3AC-510ACA2193A0}" type="sibTrans" cxnId="{C3F07A9C-7B1F-4711-ACFA-DD7A71E1D22E}">
      <dgm:prSet/>
      <dgm:spPr/>
      <dgm:t>
        <a:bodyPr/>
        <a:lstStyle/>
        <a:p>
          <a:endParaRPr lang="en-US"/>
        </a:p>
      </dgm:t>
    </dgm:pt>
    <dgm:pt modelId="{0AFF8CD6-2E2E-4B87-9F70-0CD015DE0BFD}">
      <dgm:prSet phldrT="[Text]"/>
      <dgm:spPr/>
      <dgm:t>
        <a:bodyPr/>
        <a:lstStyle/>
        <a:p>
          <a:r>
            <a:rPr lang="en-US" dirty="0"/>
            <a:t>Data Structures and Algorithms</a:t>
          </a:r>
        </a:p>
      </dgm:t>
    </dgm:pt>
    <dgm:pt modelId="{DA8B6486-C08F-4AF5-93B0-42C6B76586A8}" type="parTrans" cxnId="{22A72D08-7290-4C4F-813E-975155C0B171}">
      <dgm:prSet/>
      <dgm:spPr/>
      <dgm:t>
        <a:bodyPr/>
        <a:lstStyle/>
        <a:p>
          <a:endParaRPr lang="en-US"/>
        </a:p>
      </dgm:t>
    </dgm:pt>
    <dgm:pt modelId="{3C3D7A6D-42A1-46DE-9BA2-2038B88E2FDF}" type="sibTrans" cxnId="{22A72D08-7290-4C4F-813E-975155C0B171}">
      <dgm:prSet/>
      <dgm:spPr/>
      <dgm:t>
        <a:bodyPr/>
        <a:lstStyle/>
        <a:p>
          <a:endParaRPr lang="en-US"/>
        </a:p>
      </dgm:t>
    </dgm:pt>
    <dgm:pt modelId="{4208EABC-D0A7-437A-9A65-BA40AF627060}">
      <dgm:prSet phldrT="[Text]"/>
      <dgm:spPr/>
      <dgm:t>
        <a:bodyPr/>
        <a:lstStyle/>
        <a:p>
          <a:r>
            <a:rPr lang="en-US" dirty="0"/>
            <a:t>Software Reuse</a:t>
          </a:r>
        </a:p>
      </dgm:t>
    </dgm:pt>
    <dgm:pt modelId="{E85DA951-4400-45AA-9C04-10DB19292802}" type="parTrans" cxnId="{E7A90FFE-C1D2-4A53-9782-049622DB07E3}">
      <dgm:prSet/>
      <dgm:spPr/>
      <dgm:t>
        <a:bodyPr/>
        <a:lstStyle/>
        <a:p>
          <a:endParaRPr lang="en-US"/>
        </a:p>
      </dgm:t>
    </dgm:pt>
    <dgm:pt modelId="{1858E9EA-B80E-4A83-A7D9-E677A291F984}" type="sibTrans" cxnId="{E7A90FFE-C1D2-4A53-9782-049622DB07E3}">
      <dgm:prSet/>
      <dgm:spPr/>
      <dgm:t>
        <a:bodyPr/>
        <a:lstStyle/>
        <a:p>
          <a:endParaRPr lang="en-US"/>
        </a:p>
      </dgm:t>
    </dgm:pt>
    <dgm:pt modelId="{A657D8B8-A4ED-47F3-98A5-B53B907775B9}">
      <dgm:prSet phldrT="[Text]"/>
      <dgm:spPr/>
      <dgm:t>
        <a:bodyPr/>
        <a:lstStyle/>
        <a:p>
          <a:r>
            <a:rPr lang="en-US" dirty="0"/>
            <a:t>Prototyping</a:t>
          </a:r>
        </a:p>
      </dgm:t>
    </dgm:pt>
    <dgm:pt modelId="{2D533103-064A-4D73-87B6-D78E1DEFE912}" type="parTrans" cxnId="{54743984-CA4D-40C3-9825-3BBE25DBDD09}">
      <dgm:prSet/>
      <dgm:spPr/>
      <dgm:t>
        <a:bodyPr/>
        <a:lstStyle/>
        <a:p>
          <a:endParaRPr lang="en-US"/>
        </a:p>
      </dgm:t>
    </dgm:pt>
    <dgm:pt modelId="{80984702-F03C-42D9-BAD4-51B8B1DC8BED}" type="sibTrans" cxnId="{54743984-CA4D-40C3-9825-3BBE25DBDD09}">
      <dgm:prSet/>
      <dgm:spPr/>
      <dgm:t>
        <a:bodyPr/>
        <a:lstStyle/>
        <a:p>
          <a:endParaRPr lang="en-US"/>
        </a:p>
      </dgm:t>
    </dgm:pt>
    <dgm:pt modelId="{C8F1A8BC-2003-4632-8244-429804A34B88}">
      <dgm:prSet phldrT="[Text]"/>
      <dgm:spPr/>
      <dgm:t>
        <a:bodyPr/>
        <a:lstStyle/>
        <a:p>
          <a:r>
            <a:rPr lang="en-US" dirty="0"/>
            <a:t>Version Control</a:t>
          </a:r>
        </a:p>
      </dgm:t>
    </dgm:pt>
    <dgm:pt modelId="{396C7BC0-28BE-4921-B92B-2EBE0B21A4D0}" type="parTrans" cxnId="{950961DD-B914-47DE-A829-FCDC921628A5}">
      <dgm:prSet/>
      <dgm:spPr/>
      <dgm:t>
        <a:bodyPr/>
        <a:lstStyle/>
        <a:p>
          <a:endParaRPr lang="en-US"/>
        </a:p>
      </dgm:t>
    </dgm:pt>
    <dgm:pt modelId="{7C80A212-076C-4477-B417-C92B0A6CFC2C}" type="sibTrans" cxnId="{950961DD-B914-47DE-A829-FCDC921628A5}">
      <dgm:prSet/>
      <dgm:spPr/>
      <dgm:t>
        <a:bodyPr/>
        <a:lstStyle/>
        <a:p>
          <a:endParaRPr lang="en-US"/>
        </a:p>
      </dgm:t>
    </dgm:pt>
    <dgm:pt modelId="{D2CD92B8-A53E-4C20-B5C7-19FEAC15A57A}">
      <dgm:prSet phldrT="[Text]"/>
      <dgm:spPr/>
      <dgm:t>
        <a:bodyPr/>
        <a:lstStyle/>
        <a:p>
          <a:r>
            <a:rPr lang="en-US" dirty="0"/>
            <a:t>Configuration Management</a:t>
          </a:r>
        </a:p>
      </dgm:t>
    </dgm:pt>
    <dgm:pt modelId="{005B15B2-C4B4-4AAB-BB71-60A22DD168FE}" type="parTrans" cxnId="{35D5B244-80B2-49F7-8FC2-A19169928B3E}">
      <dgm:prSet/>
      <dgm:spPr/>
      <dgm:t>
        <a:bodyPr/>
        <a:lstStyle/>
        <a:p>
          <a:endParaRPr lang="en-US"/>
        </a:p>
      </dgm:t>
    </dgm:pt>
    <dgm:pt modelId="{C7C809CA-F3DD-4E2C-8C90-303B41DE1820}" type="sibTrans" cxnId="{35D5B244-80B2-49F7-8FC2-A19169928B3E}">
      <dgm:prSet/>
      <dgm:spPr/>
      <dgm:t>
        <a:bodyPr/>
        <a:lstStyle/>
        <a:p>
          <a:endParaRPr lang="en-US"/>
        </a:p>
      </dgm:t>
    </dgm:pt>
    <dgm:pt modelId="{7A139D11-9915-452C-BC0D-9AD2610BFC29}">
      <dgm:prSet phldrT="[Text]"/>
      <dgm:spPr/>
      <dgm:t>
        <a:bodyPr/>
        <a:lstStyle/>
        <a:p>
          <a:r>
            <a:rPr lang="en-US" dirty="0"/>
            <a:t>IDE Tools</a:t>
          </a:r>
        </a:p>
      </dgm:t>
    </dgm:pt>
    <dgm:pt modelId="{E17DA46B-3CAF-498A-8FEF-308FAA5AC3F6}" type="parTrans" cxnId="{9974B3B3-19F8-4A1E-90FD-71FBA1D3A148}">
      <dgm:prSet/>
      <dgm:spPr/>
      <dgm:t>
        <a:bodyPr/>
        <a:lstStyle/>
        <a:p>
          <a:endParaRPr lang="en-US"/>
        </a:p>
      </dgm:t>
    </dgm:pt>
    <dgm:pt modelId="{7132B32D-30D4-4CBD-AB72-A616E9956900}" type="sibTrans" cxnId="{9974B3B3-19F8-4A1E-90FD-71FBA1D3A148}">
      <dgm:prSet/>
      <dgm:spPr/>
      <dgm:t>
        <a:bodyPr/>
        <a:lstStyle/>
        <a:p>
          <a:endParaRPr lang="en-US"/>
        </a:p>
      </dgm:t>
    </dgm:pt>
    <dgm:pt modelId="{0D1ED2B0-6FC4-4FC9-B000-C113DDF23C5D}">
      <dgm:prSet phldrT="[Text]"/>
      <dgm:spPr/>
      <dgm:t>
        <a:bodyPr/>
        <a:lstStyle/>
        <a:p>
          <a:r>
            <a:rPr lang="en-US" dirty="0"/>
            <a:t>Training and Education</a:t>
          </a:r>
        </a:p>
      </dgm:t>
    </dgm:pt>
    <dgm:pt modelId="{0D105682-6718-4F45-A408-BB9CAD22ACA5}" type="parTrans" cxnId="{E86EF7E4-1195-4CC8-894C-CAD928A1B6F7}">
      <dgm:prSet/>
      <dgm:spPr/>
      <dgm:t>
        <a:bodyPr/>
        <a:lstStyle/>
        <a:p>
          <a:endParaRPr lang="en-US"/>
        </a:p>
      </dgm:t>
    </dgm:pt>
    <dgm:pt modelId="{3F6DB81B-B27F-4DB8-B72D-4EBA33C02525}" type="sibTrans" cxnId="{E86EF7E4-1195-4CC8-894C-CAD928A1B6F7}">
      <dgm:prSet/>
      <dgm:spPr/>
      <dgm:t>
        <a:bodyPr/>
        <a:lstStyle/>
        <a:p>
          <a:endParaRPr lang="en-US"/>
        </a:p>
      </dgm:t>
    </dgm:pt>
    <dgm:pt modelId="{CE9CAE54-3A26-4DF9-880C-BC00EB9C872A}">
      <dgm:prSet phldrT="[Text]"/>
      <dgm:spPr/>
      <dgm:t>
        <a:bodyPr/>
        <a:lstStyle/>
        <a:p>
          <a:r>
            <a:rPr lang="en-US" dirty="0"/>
            <a:t>Defect Detection and Removal</a:t>
          </a:r>
        </a:p>
      </dgm:t>
    </dgm:pt>
    <dgm:pt modelId="{73D85C3E-CD9B-4A68-8BCF-01467EA9FC4B}" type="parTrans" cxnId="{7F8B6900-454A-447B-B3CA-718EFBEDC752}">
      <dgm:prSet/>
      <dgm:spPr/>
      <dgm:t>
        <a:bodyPr/>
        <a:lstStyle/>
        <a:p>
          <a:endParaRPr lang="en-US"/>
        </a:p>
      </dgm:t>
    </dgm:pt>
    <dgm:pt modelId="{94E665E3-7739-4E3D-920C-8469A9EF12FF}" type="sibTrans" cxnId="{7F8B6900-454A-447B-B3CA-718EFBEDC752}">
      <dgm:prSet/>
      <dgm:spPr/>
      <dgm:t>
        <a:bodyPr/>
        <a:lstStyle/>
        <a:p>
          <a:endParaRPr lang="en-US"/>
        </a:p>
      </dgm:t>
    </dgm:pt>
    <dgm:pt modelId="{BCC5D6CD-1826-487D-B7A3-026B3CFC5442}">
      <dgm:prSet phldrT="[Text]" custT="1"/>
      <dgm:spPr/>
      <dgm:t>
        <a:bodyPr/>
        <a:lstStyle/>
        <a:p>
          <a:r>
            <a:rPr lang="en-US" sz="1400" dirty="0"/>
            <a:t>Review and Correct</a:t>
          </a:r>
        </a:p>
      </dgm:t>
    </dgm:pt>
    <dgm:pt modelId="{06D7DDE9-632F-4828-A909-9A6AA60C4D4A}" type="parTrans" cxnId="{93348707-CCA5-4132-BB53-CABBDD3B17F4}">
      <dgm:prSet/>
      <dgm:spPr/>
      <dgm:t>
        <a:bodyPr/>
        <a:lstStyle/>
        <a:p>
          <a:endParaRPr lang="en-US"/>
        </a:p>
      </dgm:t>
    </dgm:pt>
    <dgm:pt modelId="{E5F95C30-0B89-48ED-A87C-6D51F7A52B44}" type="sibTrans" cxnId="{93348707-CCA5-4132-BB53-CABBDD3B17F4}">
      <dgm:prSet/>
      <dgm:spPr/>
      <dgm:t>
        <a:bodyPr/>
        <a:lstStyle/>
        <a:p>
          <a:endParaRPr lang="en-US"/>
        </a:p>
      </dgm:t>
    </dgm:pt>
    <dgm:pt modelId="{BD15EFE3-3F3D-429B-81DA-5B83FE0B9C24}">
      <dgm:prSet phldrT="[Text]" custT="1"/>
      <dgm:spPr/>
      <dgm:t>
        <a:bodyPr/>
        <a:lstStyle/>
        <a:p>
          <a:r>
            <a:rPr lang="en-US" sz="800" dirty="0"/>
            <a:t>Style and Standards Checkers</a:t>
          </a:r>
        </a:p>
      </dgm:t>
    </dgm:pt>
    <dgm:pt modelId="{09B79548-0334-40F0-8C51-6C5470B98859}" type="parTrans" cxnId="{9BD1A403-FA37-4816-A108-B49006F48EB0}">
      <dgm:prSet/>
      <dgm:spPr/>
      <dgm:t>
        <a:bodyPr/>
        <a:lstStyle/>
        <a:p>
          <a:endParaRPr lang="en-US"/>
        </a:p>
      </dgm:t>
    </dgm:pt>
    <dgm:pt modelId="{FEA38153-0BEB-44EE-909F-B1DC4BADDCB2}" type="sibTrans" cxnId="{9BD1A403-FA37-4816-A108-B49006F48EB0}">
      <dgm:prSet/>
      <dgm:spPr/>
      <dgm:t>
        <a:bodyPr/>
        <a:lstStyle/>
        <a:p>
          <a:endParaRPr lang="en-US"/>
        </a:p>
      </dgm:t>
    </dgm:pt>
    <dgm:pt modelId="{8906BA4B-B814-43A3-A2C2-22787978A76D}">
      <dgm:prSet phldrT="[Text]" custT="1"/>
      <dgm:spPr/>
      <dgm:t>
        <a:bodyPr/>
        <a:lstStyle/>
        <a:p>
          <a:r>
            <a:rPr lang="en-US" sz="800" dirty="0"/>
            <a:t>Spelling and Grammar Checkers</a:t>
          </a:r>
        </a:p>
      </dgm:t>
    </dgm:pt>
    <dgm:pt modelId="{C80EAC5D-C1CB-425B-9942-1C262C8C5717}" type="parTrans" cxnId="{E2CD2E9B-5AFA-48A5-90B8-6BD4EACF9CA7}">
      <dgm:prSet/>
      <dgm:spPr/>
      <dgm:t>
        <a:bodyPr/>
        <a:lstStyle/>
        <a:p>
          <a:endParaRPr lang="en-US"/>
        </a:p>
      </dgm:t>
    </dgm:pt>
    <dgm:pt modelId="{467BC1E1-A91D-4F7C-BDD2-32ED9E8CE47E}" type="sibTrans" cxnId="{E2CD2E9B-5AFA-48A5-90B8-6BD4EACF9CA7}">
      <dgm:prSet/>
      <dgm:spPr/>
      <dgm:t>
        <a:bodyPr/>
        <a:lstStyle/>
        <a:p>
          <a:endParaRPr lang="en-US"/>
        </a:p>
      </dgm:t>
    </dgm:pt>
    <dgm:pt modelId="{C89F3DF3-96C4-48CA-A011-DCF60A141E7F}">
      <dgm:prSet phldrT="[Text]" custT="1"/>
      <dgm:spPr/>
      <dgm:t>
        <a:bodyPr/>
        <a:lstStyle/>
        <a:p>
          <a:r>
            <a:rPr lang="en-US" sz="800" dirty="0"/>
            <a:t>Reviews</a:t>
          </a:r>
        </a:p>
      </dgm:t>
    </dgm:pt>
    <dgm:pt modelId="{D5327977-F13C-40E3-A75B-CD0A01267A20}" type="parTrans" cxnId="{520C240A-CCC8-4AEA-8869-828807603F1E}">
      <dgm:prSet/>
      <dgm:spPr/>
      <dgm:t>
        <a:bodyPr/>
        <a:lstStyle/>
        <a:p>
          <a:endParaRPr lang="en-US"/>
        </a:p>
      </dgm:t>
    </dgm:pt>
    <dgm:pt modelId="{2108F63E-5F1A-4FF1-8C13-C2021FB3B5FC}" type="sibTrans" cxnId="{520C240A-CCC8-4AEA-8869-828807603F1E}">
      <dgm:prSet/>
      <dgm:spPr/>
      <dgm:t>
        <a:bodyPr/>
        <a:lstStyle/>
        <a:p>
          <a:endParaRPr lang="en-US"/>
        </a:p>
      </dgm:t>
    </dgm:pt>
    <dgm:pt modelId="{2A0EF0B5-A8EC-406A-B9F8-356F33DABA0E}">
      <dgm:prSet phldrT="[Text]" custT="1"/>
      <dgm:spPr/>
      <dgm:t>
        <a:bodyPr/>
        <a:lstStyle/>
        <a:p>
          <a:r>
            <a:rPr lang="en-US" sz="700" dirty="0"/>
            <a:t>Desk Checks</a:t>
          </a:r>
        </a:p>
      </dgm:t>
    </dgm:pt>
    <dgm:pt modelId="{E3B18833-19A9-4784-990E-E1DCFA1B4880}" type="parTrans" cxnId="{5C49CAE2-8EDC-4240-91E9-5E9CD2121D8D}">
      <dgm:prSet/>
      <dgm:spPr/>
      <dgm:t>
        <a:bodyPr/>
        <a:lstStyle/>
        <a:p>
          <a:endParaRPr lang="en-US"/>
        </a:p>
      </dgm:t>
    </dgm:pt>
    <dgm:pt modelId="{35E8223F-0FDC-4C7D-AAE6-EC1BDCA9FA7F}" type="sibTrans" cxnId="{5C49CAE2-8EDC-4240-91E9-5E9CD2121D8D}">
      <dgm:prSet/>
      <dgm:spPr/>
      <dgm:t>
        <a:bodyPr/>
        <a:lstStyle/>
        <a:p>
          <a:endParaRPr lang="en-US"/>
        </a:p>
      </dgm:t>
    </dgm:pt>
    <dgm:pt modelId="{9D2F92B6-D741-453F-AF82-5A0C565C07B8}">
      <dgm:prSet phldrT="[Text]" custT="1"/>
      <dgm:spPr/>
      <dgm:t>
        <a:bodyPr/>
        <a:lstStyle/>
        <a:p>
          <a:r>
            <a:rPr lang="en-US" sz="700" dirty="0"/>
            <a:t>Walkthroughs</a:t>
          </a:r>
        </a:p>
      </dgm:t>
    </dgm:pt>
    <dgm:pt modelId="{A3D89052-6003-4226-8F1F-C26B975E1635}" type="parTrans" cxnId="{CE7B9DAD-96B0-4D33-BBF9-428C8DC56251}">
      <dgm:prSet/>
      <dgm:spPr/>
      <dgm:t>
        <a:bodyPr/>
        <a:lstStyle/>
        <a:p>
          <a:endParaRPr lang="en-US"/>
        </a:p>
      </dgm:t>
    </dgm:pt>
    <dgm:pt modelId="{EFE4EF6C-0621-4C2E-81BA-A9949587AD8D}" type="sibTrans" cxnId="{CE7B9DAD-96B0-4D33-BBF9-428C8DC56251}">
      <dgm:prSet/>
      <dgm:spPr/>
      <dgm:t>
        <a:bodyPr/>
        <a:lstStyle/>
        <a:p>
          <a:endParaRPr lang="en-US"/>
        </a:p>
      </dgm:t>
    </dgm:pt>
    <dgm:pt modelId="{D3BC0CFA-3CCC-4771-80B5-FC09D4863671}">
      <dgm:prSet phldrT="[Text]" custT="1"/>
      <dgm:spPr/>
      <dgm:t>
        <a:bodyPr/>
        <a:lstStyle/>
        <a:p>
          <a:r>
            <a:rPr lang="en-US" sz="700" dirty="0"/>
            <a:t>Inspections</a:t>
          </a:r>
        </a:p>
      </dgm:t>
    </dgm:pt>
    <dgm:pt modelId="{DF4CB11E-DCB3-4D73-BFE9-34AB4229A543}" type="parTrans" cxnId="{B0ECD3A1-6E2B-4FC4-A241-6E1CFDD40316}">
      <dgm:prSet/>
      <dgm:spPr/>
      <dgm:t>
        <a:bodyPr/>
        <a:lstStyle/>
        <a:p>
          <a:endParaRPr lang="en-US"/>
        </a:p>
      </dgm:t>
    </dgm:pt>
    <dgm:pt modelId="{E9B15116-E3B9-4E40-A929-36462BE6D5D8}" type="sibTrans" cxnId="{B0ECD3A1-6E2B-4FC4-A241-6E1CFDD40316}">
      <dgm:prSet/>
      <dgm:spPr/>
      <dgm:t>
        <a:bodyPr/>
        <a:lstStyle/>
        <a:p>
          <a:endParaRPr lang="en-US"/>
        </a:p>
      </dgm:t>
    </dgm:pt>
    <dgm:pt modelId="{4095AFF3-3DFF-4CDB-8EA1-86CBA8BF1B11}">
      <dgm:prSet phldrT="[Text]" custT="1"/>
      <dgm:spPr/>
      <dgm:t>
        <a:bodyPr/>
        <a:lstStyle/>
        <a:p>
          <a:r>
            <a:rPr lang="en-US" sz="1400" dirty="0"/>
            <a:t>Test and Debug</a:t>
          </a:r>
        </a:p>
      </dgm:t>
    </dgm:pt>
    <dgm:pt modelId="{6243406D-609C-4B68-9F34-CB122169D97D}" type="parTrans" cxnId="{E93D1CA9-95E4-486A-8148-3A22EEDDE92B}">
      <dgm:prSet/>
      <dgm:spPr/>
      <dgm:t>
        <a:bodyPr/>
        <a:lstStyle/>
        <a:p>
          <a:endParaRPr lang="en-US"/>
        </a:p>
      </dgm:t>
    </dgm:pt>
    <dgm:pt modelId="{2BEEF350-8FF4-4373-8376-50D36E08A191}" type="sibTrans" cxnId="{E93D1CA9-95E4-486A-8148-3A22EEDDE92B}">
      <dgm:prSet/>
      <dgm:spPr/>
      <dgm:t>
        <a:bodyPr/>
        <a:lstStyle/>
        <a:p>
          <a:endParaRPr lang="en-US"/>
        </a:p>
      </dgm:t>
    </dgm:pt>
    <dgm:pt modelId="{53B4B1EC-1BFB-487D-AB75-9D2D0464F233}">
      <dgm:prSet phldrT="[Text]" custT="1"/>
      <dgm:spPr/>
      <dgm:t>
        <a:bodyPr/>
        <a:lstStyle/>
        <a:p>
          <a:r>
            <a:rPr lang="en-US" sz="800" dirty="0"/>
            <a:t>Regression Testing</a:t>
          </a:r>
        </a:p>
      </dgm:t>
    </dgm:pt>
    <dgm:pt modelId="{30B24DED-4305-4AD6-A10B-02901B4D6D47}" type="parTrans" cxnId="{11D951C9-940E-4A5F-957E-085C1EE46ABA}">
      <dgm:prSet/>
      <dgm:spPr/>
      <dgm:t>
        <a:bodyPr/>
        <a:lstStyle/>
        <a:p>
          <a:endParaRPr lang="en-US"/>
        </a:p>
      </dgm:t>
    </dgm:pt>
    <dgm:pt modelId="{A4161DAB-AF1C-49DC-80E1-6CF898D7600F}" type="sibTrans" cxnId="{11D951C9-940E-4A5F-957E-085C1EE46ABA}">
      <dgm:prSet/>
      <dgm:spPr/>
      <dgm:t>
        <a:bodyPr/>
        <a:lstStyle/>
        <a:p>
          <a:endParaRPr lang="en-US"/>
        </a:p>
      </dgm:t>
    </dgm:pt>
    <dgm:pt modelId="{75F580C7-3F21-45E4-A631-A28DF9FCBD8C}">
      <dgm:prSet phldrT="[Text]" custT="1"/>
      <dgm:spPr/>
      <dgm:t>
        <a:bodyPr/>
        <a:lstStyle/>
        <a:p>
          <a:r>
            <a:rPr lang="en-US" sz="800" dirty="0"/>
            <a:t>Unit Testing</a:t>
          </a:r>
        </a:p>
      </dgm:t>
    </dgm:pt>
    <dgm:pt modelId="{B56F2A82-B0F9-4AB1-981C-3F989C590490}" type="parTrans" cxnId="{97B65F18-2BD9-4BFC-A255-29EBE5F763FD}">
      <dgm:prSet/>
      <dgm:spPr/>
      <dgm:t>
        <a:bodyPr/>
        <a:lstStyle/>
        <a:p>
          <a:endParaRPr lang="en-US"/>
        </a:p>
      </dgm:t>
    </dgm:pt>
    <dgm:pt modelId="{9695C1A5-AC2C-4E65-AD1B-FCAF0028AB92}" type="sibTrans" cxnId="{97B65F18-2BD9-4BFC-A255-29EBE5F763FD}">
      <dgm:prSet/>
      <dgm:spPr/>
      <dgm:t>
        <a:bodyPr/>
        <a:lstStyle/>
        <a:p>
          <a:endParaRPr lang="en-US"/>
        </a:p>
      </dgm:t>
    </dgm:pt>
    <dgm:pt modelId="{3E4265AA-374B-4F40-BCCE-7685E910EBE0}">
      <dgm:prSet phldrT="[Text]" custT="1"/>
      <dgm:spPr/>
      <dgm:t>
        <a:bodyPr/>
        <a:lstStyle/>
        <a:p>
          <a:r>
            <a:rPr lang="en-US" sz="800" dirty="0"/>
            <a:t>Integration Testing</a:t>
          </a:r>
        </a:p>
      </dgm:t>
    </dgm:pt>
    <dgm:pt modelId="{27C29204-4E30-4347-A4B3-A1DF5C4E7CD2}" type="parTrans" cxnId="{3226452F-7313-4FA9-9167-4D91673E36E6}">
      <dgm:prSet/>
      <dgm:spPr/>
      <dgm:t>
        <a:bodyPr/>
        <a:lstStyle/>
        <a:p>
          <a:endParaRPr lang="en-US"/>
        </a:p>
      </dgm:t>
    </dgm:pt>
    <dgm:pt modelId="{7F0620D5-0F6D-45B2-AB3B-76587429024A}" type="sibTrans" cxnId="{3226452F-7313-4FA9-9167-4D91673E36E6}">
      <dgm:prSet/>
      <dgm:spPr/>
      <dgm:t>
        <a:bodyPr/>
        <a:lstStyle/>
        <a:p>
          <a:endParaRPr lang="en-US"/>
        </a:p>
      </dgm:t>
    </dgm:pt>
    <dgm:pt modelId="{D2D8B773-CB92-46E4-A232-A4A182583C07}">
      <dgm:prSet phldrT="[Text]" custT="1"/>
      <dgm:spPr/>
      <dgm:t>
        <a:bodyPr/>
        <a:lstStyle/>
        <a:p>
          <a:r>
            <a:rPr lang="en-US" sz="800" dirty="0"/>
            <a:t>System Testing</a:t>
          </a:r>
        </a:p>
      </dgm:t>
    </dgm:pt>
    <dgm:pt modelId="{E43DF0D8-78C8-445B-933F-F404C6B8946D}" type="parTrans" cxnId="{4A2AFE81-CC2F-42E8-BB63-602D46E92E78}">
      <dgm:prSet/>
      <dgm:spPr/>
      <dgm:t>
        <a:bodyPr/>
        <a:lstStyle/>
        <a:p>
          <a:endParaRPr lang="en-US"/>
        </a:p>
      </dgm:t>
    </dgm:pt>
    <dgm:pt modelId="{C5F5730C-852F-4F6A-A620-0B8710C668A9}" type="sibTrans" cxnId="{4A2AFE81-CC2F-42E8-BB63-602D46E92E78}">
      <dgm:prSet/>
      <dgm:spPr/>
      <dgm:t>
        <a:bodyPr/>
        <a:lstStyle/>
        <a:p>
          <a:endParaRPr lang="en-US"/>
        </a:p>
      </dgm:t>
    </dgm:pt>
    <dgm:pt modelId="{5EE195CB-0566-44D4-9DEE-0ABD8A137C0C}">
      <dgm:prSet phldrT="[Text]" custT="1"/>
      <dgm:spPr/>
      <dgm:t>
        <a:bodyPr/>
        <a:lstStyle/>
        <a:p>
          <a:r>
            <a:rPr lang="en-US" sz="700" dirty="0"/>
            <a:t>Alpha Testing</a:t>
          </a:r>
        </a:p>
      </dgm:t>
    </dgm:pt>
    <dgm:pt modelId="{54F73E75-B55E-4CCD-8320-67E324CCC43E}" type="parTrans" cxnId="{56410FF5-2AE8-41CC-853F-92C9FFEAF186}">
      <dgm:prSet/>
      <dgm:spPr/>
      <dgm:t>
        <a:bodyPr/>
        <a:lstStyle/>
        <a:p>
          <a:endParaRPr lang="en-US"/>
        </a:p>
      </dgm:t>
    </dgm:pt>
    <dgm:pt modelId="{51BB20ED-C204-486E-8EC5-227C8E7FB4E8}" type="sibTrans" cxnId="{56410FF5-2AE8-41CC-853F-92C9FFEAF186}">
      <dgm:prSet/>
      <dgm:spPr/>
      <dgm:t>
        <a:bodyPr/>
        <a:lstStyle/>
        <a:p>
          <a:endParaRPr lang="en-US"/>
        </a:p>
      </dgm:t>
    </dgm:pt>
    <dgm:pt modelId="{766CD5D9-45AA-47CD-A248-CD1F5E7E6E9C}">
      <dgm:prSet phldrT="[Text]" custT="1"/>
      <dgm:spPr/>
      <dgm:t>
        <a:bodyPr/>
        <a:lstStyle/>
        <a:p>
          <a:r>
            <a:rPr lang="en-US" sz="700" dirty="0"/>
            <a:t>Beta Testing</a:t>
          </a:r>
        </a:p>
      </dgm:t>
    </dgm:pt>
    <dgm:pt modelId="{9C1CA100-727A-485A-A2B9-04341DEB49B0}" type="parTrans" cxnId="{491EFA2E-1414-44E1-B4AF-7D93EF7149EF}">
      <dgm:prSet/>
      <dgm:spPr/>
      <dgm:t>
        <a:bodyPr/>
        <a:lstStyle/>
        <a:p>
          <a:endParaRPr lang="en-US"/>
        </a:p>
      </dgm:t>
    </dgm:pt>
    <dgm:pt modelId="{20A2E808-E6F0-48A9-8160-543CC05D32F1}" type="sibTrans" cxnId="{491EFA2E-1414-44E1-B4AF-7D93EF7149EF}">
      <dgm:prSet/>
      <dgm:spPr/>
      <dgm:t>
        <a:bodyPr/>
        <a:lstStyle/>
        <a:p>
          <a:endParaRPr lang="en-US"/>
        </a:p>
      </dgm:t>
    </dgm:pt>
    <dgm:pt modelId="{1775E632-F939-49A6-B5C2-5367319E38E5}" type="pres">
      <dgm:prSet presAssocID="{7F7AE1F9-5D75-499A-B3F8-672C91126B1E}" presName="vert0" presStyleCnt="0">
        <dgm:presLayoutVars>
          <dgm:dir/>
          <dgm:animOne val="branch"/>
          <dgm:animLvl val="lvl"/>
        </dgm:presLayoutVars>
      </dgm:prSet>
      <dgm:spPr/>
    </dgm:pt>
    <dgm:pt modelId="{18725067-BC41-47D2-A4B5-08C988509F01}" type="pres">
      <dgm:prSet presAssocID="{FA930DCE-A6E2-43E2-9BE3-393256B85654}" presName="thickLine" presStyleLbl="alignNode1" presStyleIdx="0" presStyleCnt="1"/>
      <dgm:spPr/>
    </dgm:pt>
    <dgm:pt modelId="{79ACCCB9-D892-4A53-B143-DD5922AF968B}" type="pres">
      <dgm:prSet presAssocID="{FA930DCE-A6E2-43E2-9BE3-393256B85654}" presName="horz1" presStyleCnt="0"/>
      <dgm:spPr/>
    </dgm:pt>
    <dgm:pt modelId="{6EB43A9D-FF43-4C41-9AB0-0579E65AC5BC}" type="pres">
      <dgm:prSet presAssocID="{FA930DCE-A6E2-43E2-9BE3-393256B85654}" presName="tx1" presStyleLbl="revTx" presStyleIdx="0" presStyleCnt="23"/>
      <dgm:spPr/>
    </dgm:pt>
    <dgm:pt modelId="{270DAB04-F778-4438-A67F-AC09D874EFFD}" type="pres">
      <dgm:prSet presAssocID="{FA930DCE-A6E2-43E2-9BE3-393256B85654}" presName="vert1" presStyleCnt="0"/>
      <dgm:spPr/>
    </dgm:pt>
    <dgm:pt modelId="{C7FF09A7-6A1B-4706-B476-B6CA4C18A174}" type="pres">
      <dgm:prSet presAssocID="{85D48616-441A-49EF-BD2E-A5ACEA03401A}" presName="vertSpace2a" presStyleCnt="0"/>
      <dgm:spPr/>
    </dgm:pt>
    <dgm:pt modelId="{A50260FD-702A-4FC0-BDC5-604B58D4D0BA}" type="pres">
      <dgm:prSet presAssocID="{85D48616-441A-49EF-BD2E-A5ACEA03401A}" presName="horz2" presStyleCnt="0"/>
      <dgm:spPr/>
    </dgm:pt>
    <dgm:pt modelId="{00EF85C4-9412-4462-A80D-A14FF2AAC3A9}" type="pres">
      <dgm:prSet presAssocID="{85D48616-441A-49EF-BD2E-A5ACEA03401A}" presName="horzSpace2" presStyleCnt="0"/>
      <dgm:spPr/>
    </dgm:pt>
    <dgm:pt modelId="{48BFEAB7-2A54-495F-8905-FE045A275B06}" type="pres">
      <dgm:prSet presAssocID="{85D48616-441A-49EF-BD2E-A5ACEA03401A}" presName="tx2" presStyleLbl="revTx" presStyleIdx="1" presStyleCnt="23"/>
      <dgm:spPr/>
    </dgm:pt>
    <dgm:pt modelId="{27436650-E8AE-4FE8-8C79-BB94E8E54AD7}" type="pres">
      <dgm:prSet presAssocID="{85D48616-441A-49EF-BD2E-A5ACEA03401A}" presName="vert2" presStyleCnt="0"/>
      <dgm:spPr/>
    </dgm:pt>
    <dgm:pt modelId="{69118035-B6E9-4CB4-8691-64782728BB2D}" type="pres">
      <dgm:prSet presAssocID="{E6BCB233-5815-4FE8-B744-7486B673D6C7}" presName="horz3" presStyleCnt="0"/>
      <dgm:spPr/>
    </dgm:pt>
    <dgm:pt modelId="{847A804B-969E-4F0F-AF1B-BC7AED10003A}" type="pres">
      <dgm:prSet presAssocID="{E6BCB233-5815-4FE8-B744-7486B673D6C7}" presName="horzSpace3" presStyleCnt="0"/>
      <dgm:spPr/>
    </dgm:pt>
    <dgm:pt modelId="{69871B26-9F6F-478F-8536-BB111126D243}" type="pres">
      <dgm:prSet presAssocID="{E6BCB233-5815-4FE8-B744-7486B673D6C7}" presName="tx3" presStyleLbl="revTx" presStyleIdx="2" presStyleCnt="23"/>
      <dgm:spPr/>
    </dgm:pt>
    <dgm:pt modelId="{3177D49D-2EC2-46A9-9F17-DCD62CF07C46}" type="pres">
      <dgm:prSet presAssocID="{E6BCB233-5815-4FE8-B744-7486B673D6C7}" presName="vert3" presStyleCnt="0"/>
      <dgm:spPr/>
    </dgm:pt>
    <dgm:pt modelId="{2440C8A5-5C70-4661-8FF8-65D5B4D3904A}" type="pres">
      <dgm:prSet presAssocID="{0877C664-482C-4AAA-BA20-B13AD48A0E09}" presName="thinLine3" presStyleLbl="callout" presStyleIdx="0" presStyleCnt="13"/>
      <dgm:spPr/>
    </dgm:pt>
    <dgm:pt modelId="{6EDEA01B-D8D0-44C0-A936-80458EFB145D}" type="pres">
      <dgm:prSet presAssocID="{1FA511DC-3130-43A7-B875-FF765FAF7624}" presName="horz3" presStyleCnt="0"/>
      <dgm:spPr/>
    </dgm:pt>
    <dgm:pt modelId="{BAFDD540-77F6-46F7-8152-C563DA4745A8}" type="pres">
      <dgm:prSet presAssocID="{1FA511DC-3130-43A7-B875-FF765FAF7624}" presName="horzSpace3" presStyleCnt="0"/>
      <dgm:spPr/>
    </dgm:pt>
    <dgm:pt modelId="{B810A6FC-593E-406E-8B09-7A5582519572}" type="pres">
      <dgm:prSet presAssocID="{1FA511DC-3130-43A7-B875-FF765FAF7624}" presName="tx3" presStyleLbl="revTx" presStyleIdx="3" presStyleCnt="23"/>
      <dgm:spPr/>
    </dgm:pt>
    <dgm:pt modelId="{DBD8A017-2AE5-4837-B22F-7423AD1DD055}" type="pres">
      <dgm:prSet presAssocID="{1FA511DC-3130-43A7-B875-FF765FAF7624}" presName="vert3" presStyleCnt="0"/>
      <dgm:spPr/>
    </dgm:pt>
    <dgm:pt modelId="{10F7FDDF-A164-4F39-8E06-C4912CE4EF1D}" type="pres">
      <dgm:prSet presAssocID="{E3AD8FA1-96EB-4473-9AA1-BBD2267AEF50}" presName="thinLine3" presStyleLbl="callout" presStyleIdx="1" presStyleCnt="13"/>
      <dgm:spPr/>
    </dgm:pt>
    <dgm:pt modelId="{F91C43CE-2E4B-43CB-BC1E-BD45A8647C23}" type="pres">
      <dgm:prSet presAssocID="{E0413D91-534C-4748-B152-1C86FBD50588}" presName="horz3" presStyleCnt="0"/>
      <dgm:spPr/>
    </dgm:pt>
    <dgm:pt modelId="{7F4EC113-41E0-4B44-866D-7BC161552B6A}" type="pres">
      <dgm:prSet presAssocID="{E0413D91-534C-4748-B152-1C86FBD50588}" presName="horzSpace3" presStyleCnt="0"/>
      <dgm:spPr/>
    </dgm:pt>
    <dgm:pt modelId="{076E195A-6AB9-4255-9F1C-02EC28A2CC59}" type="pres">
      <dgm:prSet presAssocID="{E0413D91-534C-4748-B152-1C86FBD50588}" presName="tx3" presStyleLbl="revTx" presStyleIdx="4" presStyleCnt="23"/>
      <dgm:spPr/>
    </dgm:pt>
    <dgm:pt modelId="{EF1BEDFF-E72D-48E6-9CA5-53215879B8F5}" type="pres">
      <dgm:prSet presAssocID="{E0413D91-534C-4748-B152-1C86FBD50588}" presName="vert3" presStyleCnt="0"/>
      <dgm:spPr/>
    </dgm:pt>
    <dgm:pt modelId="{C83B5E16-75BA-4F49-AD89-8446C6584429}" type="pres">
      <dgm:prSet presAssocID="{1DCC5C33-0308-443D-B9E9-67F1FA348F5A}" presName="thinLine3" presStyleLbl="callout" presStyleIdx="2" presStyleCnt="13"/>
      <dgm:spPr/>
    </dgm:pt>
    <dgm:pt modelId="{5733EB99-C346-4E7C-AFCB-B6F16579E921}" type="pres">
      <dgm:prSet presAssocID="{88FBD1A1-3AD0-43BC-9CA0-A36870ACC9B3}" presName="horz3" presStyleCnt="0"/>
      <dgm:spPr/>
    </dgm:pt>
    <dgm:pt modelId="{13E02822-55AE-4785-A717-5E3BFC5BADC7}" type="pres">
      <dgm:prSet presAssocID="{88FBD1A1-3AD0-43BC-9CA0-A36870ACC9B3}" presName="horzSpace3" presStyleCnt="0"/>
      <dgm:spPr/>
    </dgm:pt>
    <dgm:pt modelId="{76933FB7-E86E-4836-AB3B-F29AB6696668}" type="pres">
      <dgm:prSet presAssocID="{88FBD1A1-3AD0-43BC-9CA0-A36870ACC9B3}" presName="tx3" presStyleLbl="revTx" presStyleIdx="5" presStyleCnt="23"/>
      <dgm:spPr/>
    </dgm:pt>
    <dgm:pt modelId="{CBA439F9-4C88-4CE6-83F7-AC63A42A9750}" type="pres">
      <dgm:prSet presAssocID="{88FBD1A1-3AD0-43BC-9CA0-A36870ACC9B3}" presName="vert3" presStyleCnt="0"/>
      <dgm:spPr/>
    </dgm:pt>
    <dgm:pt modelId="{E9A03862-514E-49D4-AF05-A92D4398962B}" type="pres">
      <dgm:prSet presAssocID="{146F6A51-A56E-447F-A3AC-510ACA2193A0}" presName="thinLine3" presStyleLbl="callout" presStyleIdx="3" presStyleCnt="13"/>
      <dgm:spPr/>
    </dgm:pt>
    <dgm:pt modelId="{7D68BA40-6AD2-4FF5-9894-E0FD2CF58FD7}" type="pres">
      <dgm:prSet presAssocID="{0AFF8CD6-2E2E-4B87-9F70-0CD015DE0BFD}" presName="horz3" presStyleCnt="0"/>
      <dgm:spPr/>
    </dgm:pt>
    <dgm:pt modelId="{B7574FC5-CECC-4A71-8415-7A1A0B7F334F}" type="pres">
      <dgm:prSet presAssocID="{0AFF8CD6-2E2E-4B87-9F70-0CD015DE0BFD}" presName="horzSpace3" presStyleCnt="0"/>
      <dgm:spPr/>
    </dgm:pt>
    <dgm:pt modelId="{F38EC2C4-0ECF-4779-AA56-897CBBAFF0A2}" type="pres">
      <dgm:prSet presAssocID="{0AFF8CD6-2E2E-4B87-9F70-0CD015DE0BFD}" presName="tx3" presStyleLbl="revTx" presStyleIdx="6" presStyleCnt="23"/>
      <dgm:spPr/>
    </dgm:pt>
    <dgm:pt modelId="{9F38CF01-8BDC-4F11-A374-36F5BB6A4B0E}" type="pres">
      <dgm:prSet presAssocID="{0AFF8CD6-2E2E-4B87-9F70-0CD015DE0BFD}" presName="vert3" presStyleCnt="0"/>
      <dgm:spPr/>
    </dgm:pt>
    <dgm:pt modelId="{61AC5508-3240-430F-9719-C7C7D0502422}" type="pres">
      <dgm:prSet presAssocID="{3C3D7A6D-42A1-46DE-9BA2-2038B88E2FDF}" presName="thinLine3" presStyleLbl="callout" presStyleIdx="4" presStyleCnt="13"/>
      <dgm:spPr/>
    </dgm:pt>
    <dgm:pt modelId="{B2740C37-2DCC-4A64-8086-15C934664A36}" type="pres">
      <dgm:prSet presAssocID="{4208EABC-D0A7-437A-9A65-BA40AF627060}" presName="horz3" presStyleCnt="0"/>
      <dgm:spPr/>
    </dgm:pt>
    <dgm:pt modelId="{C4FA4682-4EDD-435D-ACDE-20C992557709}" type="pres">
      <dgm:prSet presAssocID="{4208EABC-D0A7-437A-9A65-BA40AF627060}" presName="horzSpace3" presStyleCnt="0"/>
      <dgm:spPr/>
    </dgm:pt>
    <dgm:pt modelId="{F58A0FFC-3000-4B20-831F-A0C072741A1F}" type="pres">
      <dgm:prSet presAssocID="{4208EABC-D0A7-437A-9A65-BA40AF627060}" presName="tx3" presStyleLbl="revTx" presStyleIdx="7" presStyleCnt="23"/>
      <dgm:spPr/>
    </dgm:pt>
    <dgm:pt modelId="{9700C10E-16F0-4592-9E0B-C83A7FB90D2D}" type="pres">
      <dgm:prSet presAssocID="{4208EABC-D0A7-437A-9A65-BA40AF627060}" presName="vert3" presStyleCnt="0"/>
      <dgm:spPr/>
    </dgm:pt>
    <dgm:pt modelId="{E42F17DC-C685-494D-9FD4-67DEFB32DD47}" type="pres">
      <dgm:prSet presAssocID="{1858E9EA-B80E-4A83-A7D9-E677A291F984}" presName="thinLine3" presStyleLbl="callout" presStyleIdx="5" presStyleCnt="13"/>
      <dgm:spPr/>
    </dgm:pt>
    <dgm:pt modelId="{0149D851-642D-4783-AD79-3157BF27AAC9}" type="pres">
      <dgm:prSet presAssocID="{A657D8B8-A4ED-47F3-98A5-B53B907775B9}" presName="horz3" presStyleCnt="0"/>
      <dgm:spPr/>
    </dgm:pt>
    <dgm:pt modelId="{DE304A82-85CD-4D3A-BAE9-CB27CB354D08}" type="pres">
      <dgm:prSet presAssocID="{A657D8B8-A4ED-47F3-98A5-B53B907775B9}" presName="horzSpace3" presStyleCnt="0"/>
      <dgm:spPr/>
    </dgm:pt>
    <dgm:pt modelId="{B0A59C9E-8CC7-4AF9-90F3-A5E07BCA7DA8}" type="pres">
      <dgm:prSet presAssocID="{A657D8B8-A4ED-47F3-98A5-B53B907775B9}" presName="tx3" presStyleLbl="revTx" presStyleIdx="8" presStyleCnt="23"/>
      <dgm:spPr/>
    </dgm:pt>
    <dgm:pt modelId="{08B0703E-36DD-49D4-9057-93B0B5A12E76}" type="pres">
      <dgm:prSet presAssocID="{A657D8B8-A4ED-47F3-98A5-B53B907775B9}" presName="vert3" presStyleCnt="0"/>
      <dgm:spPr/>
    </dgm:pt>
    <dgm:pt modelId="{BF35FF03-B581-4B1C-88BA-C39318912AC3}" type="pres">
      <dgm:prSet presAssocID="{80984702-F03C-42D9-BAD4-51B8B1DC8BED}" presName="thinLine3" presStyleLbl="callout" presStyleIdx="6" presStyleCnt="13"/>
      <dgm:spPr/>
    </dgm:pt>
    <dgm:pt modelId="{DDC326FD-ABCB-4CE0-BD09-E543D49546DB}" type="pres">
      <dgm:prSet presAssocID="{C8F1A8BC-2003-4632-8244-429804A34B88}" presName="horz3" presStyleCnt="0"/>
      <dgm:spPr/>
    </dgm:pt>
    <dgm:pt modelId="{90043E5C-2E02-4FAD-B65D-71E03FA4A1A3}" type="pres">
      <dgm:prSet presAssocID="{C8F1A8BC-2003-4632-8244-429804A34B88}" presName="horzSpace3" presStyleCnt="0"/>
      <dgm:spPr/>
    </dgm:pt>
    <dgm:pt modelId="{6ED1064F-D6CF-4F20-A5A2-D3166470767C}" type="pres">
      <dgm:prSet presAssocID="{C8F1A8BC-2003-4632-8244-429804A34B88}" presName="tx3" presStyleLbl="revTx" presStyleIdx="9" presStyleCnt="23"/>
      <dgm:spPr/>
    </dgm:pt>
    <dgm:pt modelId="{8E372DBE-B289-4F5D-8E61-2905AFDF388D}" type="pres">
      <dgm:prSet presAssocID="{C8F1A8BC-2003-4632-8244-429804A34B88}" presName="vert3" presStyleCnt="0"/>
      <dgm:spPr/>
    </dgm:pt>
    <dgm:pt modelId="{58815292-3186-4E3F-897B-BAEA133DB951}" type="pres">
      <dgm:prSet presAssocID="{7C80A212-076C-4477-B417-C92B0A6CFC2C}" presName="thinLine3" presStyleLbl="callout" presStyleIdx="7" presStyleCnt="13"/>
      <dgm:spPr/>
    </dgm:pt>
    <dgm:pt modelId="{5C920B7F-4A25-411B-BB8A-F9B36C51FAF4}" type="pres">
      <dgm:prSet presAssocID="{D2CD92B8-A53E-4C20-B5C7-19FEAC15A57A}" presName="horz3" presStyleCnt="0"/>
      <dgm:spPr/>
    </dgm:pt>
    <dgm:pt modelId="{E4C1E4BA-2019-4BE8-BE36-906A509BEEA0}" type="pres">
      <dgm:prSet presAssocID="{D2CD92B8-A53E-4C20-B5C7-19FEAC15A57A}" presName="horzSpace3" presStyleCnt="0"/>
      <dgm:spPr/>
    </dgm:pt>
    <dgm:pt modelId="{505432F2-981B-46BD-95FF-2A31126E5275}" type="pres">
      <dgm:prSet presAssocID="{D2CD92B8-A53E-4C20-B5C7-19FEAC15A57A}" presName="tx3" presStyleLbl="revTx" presStyleIdx="10" presStyleCnt="23"/>
      <dgm:spPr/>
    </dgm:pt>
    <dgm:pt modelId="{108C2405-8FFC-4B9A-AB95-7D4E5AA37650}" type="pres">
      <dgm:prSet presAssocID="{D2CD92B8-A53E-4C20-B5C7-19FEAC15A57A}" presName="vert3" presStyleCnt="0"/>
      <dgm:spPr/>
    </dgm:pt>
    <dgm:pt modelId="{F8AC34F7-C402-4A1C-95C0-43E7D74A043F}" type="pres">
      <dgm:prSet presAssocID="{C7C809CA-F3DD-4E2C-8C90-303B41DE1820}" presName="thinLine3" presStyleLbl="callout" presStyleIdx="8" presStyleCnt="13"/>
      <dgm:spPr/>
    </dgm:pt>
    <dgm:pt modelId="{DCCDDD8B-E0D4-4493-A073-4FFA6C3B7B1A}" type="pres">
      <dgm:prSet presAssocID="{7A139D11-9915-452C-BC0D-9AD2610BFC29}" presName="horz3" presStyleCnt="0"/>
      <dgm:spPr/>
    </dgm:pt>
    <dgm:pt modelId="{150A0F89-C358-4533-85CE-93A58D8E67C0}" type="pres">
      <dgm:prSet presAssocID="{7A139D11-9915-452C-BC0D-9AD2610BFC29}" presName="horzSpace3" presStyleCnt="0"/>
      <dgm:spPr/>
    </dgm:pt>
    <dgm:pt modelId="{8300C494-E24D-4B3C-8734-B221D7FB9D97}" type="pres">
      <dgm:prSet presAssocID="{7A139D11-9915-452C-BC0D-9AD2610BFC29}" presName="tx3" presStyleLbl="revTx" presStyleIdx="11" presStyleCnt="23"/>
      <dgm:spPr/>
    </dgm:pt>
    <dgm:pt modelId="{E13AA6C8-A6E5-499B-960B-1DAAE62D2029}" type="pres">
      <dgm:prSet presAssocID="{7A139D11-9915-452C-BC0D-9AD2610BFC29}" presName="vert3" presStyleCnt="0"/>
      <dgm:spPr/>
    </dgm:pt>
    <dgm:pt modelId="{A5D4B60A-22B1-4694-B59F-38F28ACEFF5E}" type="pres">
      <dgm:prSet presAssocID="{7132B32D-30D4-4CBD-AB72-A616E9956900}" presName="thinLine3" presStyleLbl="callout" presStyleIdx="9" presStyleCnt="13"/>
      <dgm:spPr/>
    </dgm:pt>
    <dgm:pt modelId="{907EB903-3E21-4962-8209-CF6B7AD920E2}" type="pres">
      <dgm:prSet presAssocID="{0D1ED2B0-6FC4-4FC9-B000-C113DDF23C5D}" presName="horz3" presStyleCnt="0"/>
      <dgm:spPr/>
    </dgm:pt>
    <dgm:pt modelId="{AED3C087-3288-44C8-B45B-D8F86AE31559}" type="pres">
      <dgm:prSet presAssocID="{0D1ED2B0-6FC4-4FC9-B000-C113DDF23C5D}" presName="horzSpace3" presStyleCnt="0"/>
      <dgm:spPr/>
    </dgm:pt>
    <dgm:pt modelId="{BC37BC67-B0BE-4E64-90FA-FCDCC6BCF0F1}" type="pres">
      <dgm:prSet presAssocID="{0D1ED2B0-6FC4-4FC9-B000-C113DDF23C5D}" presName="tx3" presStyleLbl="revTx" presStyleIdx="12" presStyleCnt="23"/>
      <dgm:spPr/>
    </dgm:pt>
    <dgm:pt modelId="{3528A3AC-60AB-4CF5-9910-FF7403A87642}" type="pres">
      <dgm:prSet presAssocID="{0D1ED2B0-6FC4-4FC9-B000-C113DDF23C5D}" presName="vert3" presStyleCnt="0"/>
      <dgm:spPr/>
    </dgm:pt>
    <dgm:pt modelId="{9BFB0FCC-D73C-443D-8DD9-307F25AE19EF}" type="pres">
      <dgm:prSet presAssocID="{85D48616-441A-49EF-BD2E-A5ACEA03401A}" presName="thinLine2b" presStyleLbl="callout" presStyleIdx="10" presStyleCnt="13"/>
      <dgm:spPr/>
    </dgm:pt>
    <dgm:pt modelId="{12E59545-7989-4058-95C3-F430BDBBA31F}" type="pres">
      <dgm:prSet presAssocID="{85D48616-441A-49EF-BD2E-A5ACEA03401A}" presName="vertSpace2b" presStyleCnt="0"/>
      <dgm:spPr/>
    </dgm:pt>
    <dgm:pt modelId="{5A53A2CD-C0F7-442E-833C-02EB89A597B8}" type="pres">
      <dgm:prSet presAssocID="{CE9CAE54-3A26-4DF9-880C-BC00EB9C872A}" presName="horz2" presStyleCnt="0"/>
      <dgm:spPr/>
    </dgm:pt>
    <dgm:pt modelId="{69191F80-2C78-4521-B8DB-8B53B91E77BD}" type="pres">
      <dgm:prSet presAssocID="{CE9CAE54-3A26-4DF9-880C-BC00EB9C872A}" presName="horzSpace2" presStyleCnt="0"/>
      <dgm:spPr/>
    </dgm:pt>
    <dgm:pt modelId="{3AEE4895-DC33-4AA5-AFF8-87C826640DEE}" type="pres">
      <dgm:prSet presAssocID="{CE9CAE54-3A26-4DF9-880C-BC00EB9C872A}" presName="tx2" presStyleLbl="revTx" presStyleIdx="13" presStyleCnt="23"/>
      <dgm:spPr/>
    </dgm:pt>
    <dgm:pt modelId="{8258B880-1604-4641-9F91-5055F2039579}" type="pres">
      <dgm:prSet presAssocID="{CE9CAE54-3A26-4DF9-880C-BC00EB9C872A}" presName="vert2" presStyleCnt="0"/>
      <dgm:spPr/>
    </dgm:pt>
    <dgm:pt modelId="{4C067A9B-4CE4-491F-8FB7-DE72C2B04C04}" type="pres">
      <dgm:prSet presAssocID="{BCC5D6CD-1826-487D-B7A3-026B3CFC5442}" presName="horz3" presStyleCnt="0"/>
      <dgm:spPr/>
    </dgm:pt>
    <dgm:pt modelId="{681B1DF5-350D-445D-A4E9-4C2844BC2FBD}" type="pres">
      <dgm:prSet presAssocID="{BCC5D6CD-1826-487D-B7A3-026B3CFC5442}" presName="horzSpace3" presStyleCnt="0"/>
      <dgm:spPr/>
    </dgm:pt>
    <dgm:pt modelId="{7613545C-63F1-410F-A411-178F10B350FD}" type="pres">
      <dgm:prSet presAssocID="{BCC5D6CD-1826-487D-B7A3-026B3CFC5442}" presName="tx3" presStyleLbl="revTx" presStyleIdx="14" presStyleCnt="23"/>
      <dgm:spPr/>
    </dgm:pt>
    <dgm:pt modelId="{78F6F126-5821-422B-BA00-DE6413236646}" type="pres">
      <dgm:prSet presAssocID="{BCC5D6CD-1826-487D-B7A3-026B3CFC5442}" presName="vert3" presStyleCnt="0"/>
      <dgm:spPr/>
    </dgm:pt>
    <dgm:pt modelId="{B5AEC1C2-1933-4862-A076-293BFBC90665}" type="pres">
      <dgm:prSet presAssocID="{BD15EFE3-3F3D-429B-81DA-5B83FE0B9C24}" presName="horz4" presStyleCnt="0"/>
      <dgm:spPr/>
    </dgm:pt>
    <dgm:pt modelId="{B1971BDA-43FA-4D3F-89F7-155501793D6F}" type="pres">
      <dgm:prSet presAssocID="{BD15EFE3-3F3D-429B-81DA-5B83FE0B9C24}" presName="horzSpace4" presStyleCnt="0"/>
      <dgm:spPr/>
    </dgm:pt>
    <dgm:pt modelId="{1835575B-B82D-480C-8148-BECBF51750F4}" type="pres">
      <dgm:prSet presAssocID="{BD15EFE3-3F3D-429B-81DA-5B83FE0B9C24}" presName="tx4" presStyleLbl="revTx" presStyleIdx="15" presStyleCnt="23" custScaleY="28164">
        <dgm:presLayoutVars>
          <dgm:bulletEnabled val="1"/>
        </dgm:presLayoutVars>
      </dgm:prSet>
      <dgm:spPr/>
    </dgm:pt>
    <dgm:pt modelId="{121436D3-5FBD-4543-8212-1C6004789AAF}" type="pres">
      <dgm:prSet presAssocID="{8906BA4B-B814-43A3-A2C2-22787978A76D}" presName="horz4" presStyleCnt="0"/>
      <dgm:spPr/>
    </dgm:pt>
    <dgm:pt modelId="{32FD24F3-E0C0-453C-B79C-2DA5DCB8462C}" type="pres">
      <dgm:prSet presAssocID="{8906BA4B-B814-43A3-A2C2-22787978A76D}" presName="horzSpace4" presStyleCnt="0"/>
      <dgm:spPr/>
    </dgm:pt>
    <dgm:pt modelId="{31371D47-AE5F-4D1F-97DC-6A10EA8651C4}" type="pres">
      <dgm:prSet presAssocID="{8906BA4B-B814-43A3-A2C2-22787978A76D}" presName="tx4" presStyleLbl="revTx" presStyleIdx="16" presStyleCnt="23" custScaleY="30377">
        <dgm:presLayoutVars>
          <dgm:bulletEnabled val="1"/>
        </dgm:presLayoutVars>
      </dgm:prSet>
      <dgm:spPr/>
    </dgm:pt>
    <dgm:pt modelId="{633438AA-11F4-458F-8DC1-DDF7599BC20C}" type="pres">
      <dgm:prSet presAssocID="{C89F3DF3-96C4-48CA-A011-DCF60A141E7F}" presName="horz4" presStyleCnt="0"/>
      <dgm:spPr/>
    </dgm:pt>
    <dgm:pt modelId="{38591F44-8674-4264-95B0-87EBAE3AD278}" type="pres">
      <dgm:prSet presAssocID="{C89F3DF3-96C4-48CA-A011-DCF60A141E7F}" presName="horzSpace4" presStyleCnt="0"/>
      <dgm:spPr/>
    </dgm:pt>
    <dgm:pt modelId="{9ED9B33D-3ECC-4DF3-9DC7-45FFF30B79B6}" type="pres">
      <dgm:prSet presAssocID="{C89F3DF3-96C4-48CA-A011-DCF60A141E7F}" presName="tx4" presStyleLbl="revTx" presStyleIdx="17" presStyleCnt="23">
        <dgm:presLayoutVars>
          <dgm:bulletEnabled val="1"/>
        </dgm:presLayoutVars>
      </dgm:prSet>
      <dgm:spPr/>
    </dgm:pt>
    <dgm:pt modelId="{DA413C6D-653E-4573-AFEB-8CD6EB539BC7}" type="pres">
      <dgm:prSet presAssocID="{E5F95C30-0B89-48ED-A87C-6D51F7A52B44}" presName="thinLine3" presStyleLbl="callout" presStyleIdx="11" presStyleCnt="13"/>
      <dgm:spPr/>
    </dgm:pt>
    <dgm:pt modelId="{B4BDEB24-B0AD-4DAC-B2F5-34B121434711}" type="pres">
      <dgm:prSet presAssocID="{4095AFF3-3DFF-4CDB-8EA1-86CBA8BF1B11}" presName="horz3" presStyleCnt="0"/>
      <dgm:spPr/>
    </dgm:pt>
    <dgm:pt modelId="{A03873CD-2495-4B56-A668-29B68D215053}" type="pres">
      <dgm:prSet presAssocID="{4095AFF3-3DFF-4CDB-8EA1-86CBA8BF1B11}" presName="horzSpace3" presStyleCnt="0"/>
      <dgm:spPr/>
    </dgm:pt>
    <dgm:pt modelId="{0CFE2976-BD2E-4609-873E-8C815D62F406}" type="pres">
      <dgm:prSet presAssocID="{4095AFF3-3DFF-4CDB-8EA1-86CBA8BF1B11}" presName="tx3" presStyleLbl="revTx" presStyleIdx="18" presStyleCnt="23"/>
      <dgm:spPr/>
    </dgm:pt>
    <dgm:pt modelId="{AEAFC5C6-0960-4F6F-B12F-21104C32A5FD}" type="pres">
      <dgm:prSet presAssocID="{4095AFF3-3DFF-4CDB-8EA1-86CBA8BF1B11}" presName="vert3" presStyleCnt="0"/>
      <dgm:spPr/>
    </dgm:pt>
    <dgm:pt modelId="{C7D585C3-BCFF-4B7A-A710-EA8EA16C5FD1}" type="pres">
      <dgm:prSet presAssocID="{53B4B1EC-1BFB-487D-AB75-9D2D0464F233}" presName="horz4" presStyleCnt="0"/>
      <dgm:spPr/>
    </dgm:pt>
    <dgm:pt modelId="{A485E4BA-F6CF-4494-A30D-4F43B242CCDF}" type="pres">
      <dgm:prSet presAssocID="{53B4B1EC-1BFB-487D-AB75-9D2D0464F233}" presName="horzSpace4" presStyleCnt="0"/>
      <dgm:spPr/>
    </dgm:pt>
    <dgm:pt modelId="{36968D4F-DAB4-4C94-9155-71E6B997837D}" type="pres">
      <dgm:prSet presAssocID="{53B4B1EC-1BFB-487D-AB75-9D2D0464F233}" presName="tx4" presStyleLbl="revTx" presStyleIdx="19" presStyleCnt="23" custScaleY="51050">
        <dgm:presLayoutVars>
          <dgm:bulletEnabled val="1"/>
        </dgm:presLayoutVars>
      </dgm:prSet>
      <dgm:spPr/>
    </dgm:pt>
    <dgm:pt modelId="{7E83C5CD-892C-4737-953A-4777DB0A7F6C}" type="pres">
      <dgm:prSet presAssocID="{75F580C7-3F21-45E4-A631-A28DF9FCBD8C}" presName="horz4" presStyleCnt="0"/>
      <dgm:spPr/>
    </dgm:pt>
    <dgm:pt modelId="{396DEE5F-CEF8-4662-9FF5-6D71C7136DD4}" type="pres">
      <dgm:prSet presAssocID="{75F580C7-3F21-45E4-A631-A28DF9FCBD8C}" presName="horzSpace4" presStyleCnt="0"/>
      <dgm:spPr/>
    </dgm:pt>
    <dgm:pt modelId="{B5D7DB46-CF63-4996-A550-A99EBEBD733E}" type="pres">
      <dgm:prSet presAssocID="{75F580C7-3F21-45E4-A631-A28DF9FCBD8C}" presName="tx4" presStyleLbl="revTx" presStyleIdx="20" presStyleCnt="23" custScaleY="50124">
        <dgm:presLayoutVars>
          <dgm:bulletEnabled val="1"/>
        </dgm:presLayoutVars>
      </dgm:prSet>
      <dgm:spPr/>
    </dgm:pt>
    <dgm:pt modelId="{B3BC5DE4-3DBC-49A9-B031-C8C19EE9245A}" type="pres">
      <dgm:prSet presAssocID="{3E4265AA-374B-4F40-BCCE-7685E910EBE0}" presName="horz4" presStyleCnt="0"/>
      <dgm:spPr/>
    </dgm:pt>
    <dgm:pt modelId="{8E17768F-3F39-411D-8300-A10CB9304E0D}" type="pres">
      <dgm:prSet presAssocID="{3E4265AA-374B-4F40-BCCE-7685E910EBE0}" presName="horzSpace4" presStyleCnt="0"/>
      <dgm:spPr/>
    </dgm:pt>
    <dgm:pt modelId="{E0E6E7EF-1014-4EE5-B806-193999641E16}" type="pres">
      <dgm:prSet presAssocID="{3E4265AA-374B-4F40-BCCE-7685E910EBE0}" presName="tx4" presStyleLbl="revTx" presStyleIdx="21" presStyleCnt="23" custScaleY="44807">
        <dgm:presLayoutVars>
          <dgm:bulletEnabled val="1"/>
        </dgm:presLayoutVars>
      </dgm:prSet>
      <dgm:spPr/>
    </dgm:pt>
    <dgm:pt modelId="{1139F68E-2F77-4E85-824F-6983485338F6}" type="pres">
      <dgm:prSet presAssocID="{D2D8B773-CB92-46E4-A232-A4A182583C07}" presName="horz4" presStyleCnt="0"/>
      <dgm:spPr/>
    </dgm:pt>
    <dgm:pt modelId="{9DFB1E64-EB1F-48B3-96F8-C2A33E4A5FA1}" type="pres">
      <dgm:prSet presAssocID="{D2D8B773-CB92-46E4-A232-A4A182583C07}" presName="horzSpace4" presStyleCnt="0"/>
      <dgm:spPr/>
    </dgm:pt>
    <dgm:pt modelId="{4B0B9909-0C5E-44BE-BE97-FF5A125025E6}" type="pres">
      <dgm:prSet presAssocID="{D2D8B773-CB92-46E4-A232-A4A182583C07}" presName="tx4" presStyleLbl="revTx" presStyleIdx="22" presStyleCnt="23">
        <dgm:presLayoutVars>
          <dgm:bulletEnabled val="1"/>
        </dgm:presLayoutVars>
      </dgm:prSet>
      <dgm:spPr/>
    </dgm:pt>
    <dgm:pt modelId="{82ABBEEA-9402-4CAC-A086-E655C7D02DE2}" type="pres">
      <dgm:prSet presAssocID="{CE9CAE54-3A26-4DF9-880C-BC00EB9C872A}" presName="thinLine2b" presStyleLbl="callout" presStyleIdx="12" presStyleCnt="13"/>
      <dgm:spPr/>
    </dgm:pt>
    <dgm:pt modelId="{69A401B8-6A2D-4FD5-9334-37330B535860}" type="pres">
      <dgm:prSet presAssocID="{CE9CAE54-3A26-4DF9-880C-BC00EB9C872A}" presName="vertSpace2b" presStyleCnt="0"/>
      <dgm:spPr/>
    </dgm:pt>
  </dgm:ptLst>
  <dgm:cxnLst>
    <dgm:cxn modelId="{7F8B6900-454A-447B-B3CA-718EFBEDC752}" srcId="{FA930DCE-A6E2-43E2-9BE3-393256B85654}" destId="{CE9CAE54-3A26-4DF9-880C-BC00EB9C872A}" srcOrd="1" destOrd="0" parTransId="{73D85C3E-CD9B-4A68-8BCF-01467EA9FC4B}" sibTransId="{94E665E3-7739-4E3D-920C-8469A9EF12FF}"/>
    <dgm:cxn modelId="{9BD1A403-FA37-4816-A108-B49006F48EB0}" srcId="{BCC5D6CD-1826-487D-B7A3-026B3CFC5442}" destId="{BD15EFE3-3F3D-429B-81DA-5B83FE0B9C24}" srcOrd="0" destOrd="0" parTransId="{09B79548-0334-40F0-8C51-6C5470B98859}" sibTransId="{FEA38153-0BEB-44EE-909F-B1DC4BADDCB2}"/>
    <dgm:cxn modelId="{93348707-CCA5-4132-BB53-CABBDD3B17F4}" srcId="{CE9CAE54-3A26-4DF9-880C-BC00EB9C872A}" destId="{BCC5D6CD-1826-487D-B7A3-026B3CFC5442}" srcOrd="0" destOrd="0" parTransId="{06D7DDE9-632F-4828-A909-9A6AA60C4D4A}" sibTransId="{E5F95C30-0B89-48ED-A87C-6D51F7A52B44}"/>
    <dgm:cxn modelId="{22A72D08-7290-4C4F-813E-975155C0B171}" srcId="{85D48616-441A-49EF-BD2E-A5ACEA03401A}" destId="{0AFF8CD6-2E2E-4B87-9F70-0CD015DE0BFD}" srcOrd="4" destOrd="0" parTransId="{DA8B6486-C08F-4AF5-93B0-42C6B76586A8}" sibTransId="{3C3D7A6D-42A1-46DE-9BA2-2038B88E2FDF}"/>
    <dgm:cxn modelId="{520C240A-CCC8-4AEA-8869-828807603F1E}" srcId="{BCC5D6CD-1826-487D-B7A3-026B3CFC5442}" destId="{C89F3DF3-96C4-48CA-A011-DCF60A141E7F}" srcOrd="2" destOrd="0" parTransId="{D5327977-F13C-40E3-A75B-CD0A01267A20}" sibTransId="{2108F63E-5F1A-4FF1-8C13-C2021FB3B5FC}"/>
    <dgm:cxn modelId="{0222E70C-F839-42DE-8E24-D3FA23EB8ABE}" type="presOf" srcId="{75F580C7-3F21-45E4-A631-A28DF9FCBD8C}" destId="{B5D7DB46-CF63-4996-A550-A99EBEBD733E}" srcOrd="0" destOrd="0" presId="urn:microsoft.com/office/officeart/2008/layout/LinedList"/>
    <dgm:cxn modelId="{166E830F-22DA-4E1F-8963-2CBAF97CC8CA}" srcId="{85D48616-441A-49EF-BD2E-A5ACEA03401A}" destId="{1FA511DC-3130-43A7-B875-FF765FAF7624}" srcOrd="1" destOrd="0" parTransId="{6D64D007-0D41-46C0-9427-4B0506D5059A}" sibTransId="{E3AD8FA1-96EB-4473-9AA1-BBD2267AEF50}"/>
    <dgm:cxn modelId="{0B160514-4100-47E9-AAC9-3501A5FA0E8D}" type="presOf" srcId="{C8F1A8BC-2003-4632-8244-429804A34B88}" destId="{6ED1064F-D6CF-4F20-A5A2-D3166470767C}" srcOrd="0" destOrd="0" presId="urn:microsoft.com/office/officeart/2008/layout/LinedList"/>
    <dgm:cxn modelId="{B0EE0317-4291-4582-ACE2-FCC290FF2DFB}" type="presOf" srcId="{7F7AE1F9-5D75-499A-B3F8-672C91126B1E}" destId="{1775E632-F939-49A6-B5C2-5367319E38E5}" srcOrd="0" destOrd="0" presId="urn:microsoft.com/office/officeart/2008/layout/LinedList"/>
    <dgm:cxn modelId="{97B65F18-2BD9-4BFC-A255-29EBE5F763FD}" srcId="{4095AFF3-3DFF-4CDB-8EA1-86CBA8BF1B11}" destId="{75F580C7-3F21-45E4-A631-A28DF9FCBD8C}" srcOrd="1" destOrd="0" parTransId="{B56F2A82-B0F9-4AB1-981C-3F989C590490}" sibTransId="{9695C1A5-AC2C-4E65-AD1B-FCAF0028AB92}"/>
    <dgm:cxn modelId="{85C72F1A-D80E-412D-BC54-2C1BD3C03C92}" type="presOf" srcId="{5EE195CB-0566-44D4-9DEE-0ABD8A137C0C}" destId="{4B0B9909-0C5E-44BE-BE97-FF5A125025E6}" srcOrd="0" destOrd="1" presId="urn:microsoft.com/office/officeart/2008/layout/LinedList"/>
    <dgm:cxn modelId="{80689B1F-4E92-4140-ADF0-F7679C86F4D5}" type="presOf" srcId="{766CD5D9-45AA-47CD-A248-CD1F5E7E6E9C}" destId="{4B0B9909-0C5E-44BE-BE97-FF5A125025E6}" srcOrd="0" destOrd="2" presId="urn:microsoft.com/office/officeart/2008/layout/LinedList"/>
    <dgm:cxn modelId="{0FE10321-B6BF-43CD-98C7-6DF55DB40A72}" type="presOf" srcId="{FA930DCE-A6E2-43E2-9BE3-393256B85654}" destId="{6EB43A9D-FF43-4C41-9AB0-0579E65AC5BC}" srcOrd="0" destOrd="0" presId="urn:microsoft.com/office/officeart/2008/layout/LinedList"/>
    <dgm:cxn modelId="{64F9CE22-A3D7-4CCC-8C7F-394DBE3D147A}" type="presOf" srcId="{3E4265AA-374B-4F40-BCCE-7685E910EBE0}" destId="{E0E6E7EF-1014-4EE5-B806-193999641E16}" srcOrd="0" destOrd="0" presId="urn:microsoft.com/office/officeart/2008/layout/LinedList"/>
    <dgm:cxn modelId="{F496DC28-1190-4104-B60B-69B0D338C29E}" srcId="{FA930DCE-A6E2-43E2-9BE3-393256B85654}" destId="{85D48616-441A-49EF-BD2E-A5ACEA03401A}" srcOrd="0" destOrd="0" parTransId="{43DFC5B7-339A-46AF-A571-0649C63ACB9D}" sibTransId="{20E4D087-06D3-46FB-BD53-CA78EE586522}"/>
    <dgm:cxn modelId="{491EFA2E-1414-44E1-B4AF-7D93EF7149EF}" srcId="{D2D8B773-CB92-46E4-A232-A4A182583C07}" destId="{766CD5D9-45AA-47CD-A248-CD1F5E7E6E9C}" srcOrd="1" destOrd="0" parTransId="{9C1CA100-727A-485A-A2B9-04341DEB49B0}" sibTransId="{20A2E808-E6F0-48A9-8160-543CC05D32F1}"/>
    <dgm:cxn modelId="{3226452F-7313-4FA9-9167-4D91673E36E6}" srcId="{4095AFF3-3DFF-4CDB-8EA1-86CBA8BF1B11}" destId="{3E4265AA-374B-4F40-BCCE-7685E910EBE0}" srcOrd="2" destOrd="0" parTransId="{27C29204-4E30-4347-A4B3-A1DF5C4E7CD2}" sibTransId="{7F0620D5-0F6D-45B2-AB3B-76587429024A}"/>
    <dgm:cxn modelId="{0CEF0535-BA2C-417D-A245-5F52AF761748}" type="presOf" srcId="{4095AFF3-3DFF-4CDB-8EA1-86CBA8BF1B11}" destId="{0CFE2976-BD2E-4609-873E-8C815D62F406}" srcOrd="0" destOrd="0" presId="urn:microsoft.com/office/officeart/2008/layout/LinedList"/>
    <dgm:cxn modelId="{38717463-6480-490D-9E55-EF11AB93129F}" type="presOf" srcId="{E6BCB233-5815-4FE8-B744-7486B673D6C7}" destId="{69871B26-9F6F-478F-8536-BB111126D243}" srcOrd="0" destOrd="0" presId="urn:microsoft.com/office/officeart/2008/layout/LinedList"/>
    <dgm:cxn modelId="{35D5B244-80B2-49F7-8FC2-A19169928B3E}" srcId="{85D48616-441A-49EF-BD2E-A5ACEA03401A}" destId="{D2CD92B8-A53E-4C20-B5C7-19FEAC15A57A}" srcOrd="8" destOrd="0" parTransId="{005B15B2-C4B4-4AAB-BB71-60A22DD168FE}" sibTransId="{C7C809CA-F3DD-4E2C-8C90-303B41DE1820}"/>
    <dgm:cxn modelId="{DB9FBF68-BB5F-4449-840D-C4B02253BDE6}" type="presOf" srcId="{9D2F92B6-D741-453F-AF82-5A0C565C07B8}" destId="{9ED9B33D-3ECC-4DF3-9DC7-45FFF30B79B6}" srcOrd="0" destOrd="2" presId="urn:microsoft.com/office/officeart/2008/layout/LinedList"/>
    <dgm:cxn modelId="{ACA5764B-7310-49DA-8A4C-A5A31960F0DE}" type="presOf" srcId="{0D1ED2B0-6FC4-4FC9-B000-C113DDF23C5D}" destId="{BC37BC67-B0BE-4E64-90FA-FCDCC6BCF0F1}" srcOrd="0" destOrd="0" presId="urn:microsoft.com/office/officeart/2008/layout/LinedList"/>
    <dgm:cxn modelId="{39F07B6B-0899-49FE-A67F-B57879FBE8D3}" type="presOf" srcId="{D2CD92B8-A53E-4C20-B5C7-19FEAC15A57A}" destId="{505432F2-981B-46BD-95FF-2A31126E5275}" srcOrd="0" destOrd="0" presId="urn:microsoft.com/office/officeart/2008/layout/LinedList"/>
    <dgm:cxn modelId="{DD48A152-CD51-4CF6-80F4-B25DE272EA94}" srcId="{85D48616-441A-49EF-BD2E-A5ACEA03401A}" destId="{E6BCB233-5815-4FE8-B744-7486B673D6C7}" srcOrd="0" destOrd="0" parTransId="{AE524D88-A7D7-460D-8DD0-85C3E1F12C7B}" sibTransId="{0877C664-482C-4AAA-BA20-B13AD48A0E09}"/>
    <dgm:cxn modelId="{C8214A76-0A80-4998-A68A-5B398B983760}" type="presOf" srcId="{0AFF8CD6-2E2E-4B87-9F70-0CD015DE0BFD}" destId="{F38EC2C4-0ECF-4779-AA56-897CBBAFF0A2}" srcOrd="0" destOrd="0" presId="urn:microsoft.com/office/officeart/2008/layout/LinedList"/>
    <dgm:cxn modelId="{7D417B79-351B-4166-9483-BC72091BA2CF}" type="presOf" srcId="{88FBD1A1-3AD0-43BC-9CA0-A36870ACC9B3}" destId="{76933FB7-E86E-4836-AB3B-F29AB6696668}" srcOrd="0" destOrd="0" presId="urn:microsoft.com/office/officeart/2008/layout/LinedList"/>
    <dgm:cxn modelId="{88E46381-B171-4805-A35A-4A1C87E6674D}" type="presOf" srcId="{D2D8B773-CB92-46E4-A232-A4A182583C07}" destId="{4B0B9909-0C5E-44BE-BE97-FF5A125025E6}" srcOrd="0" destOrd="0" presId="urn:microsoft.com/office/officeart/2008/layout/LinedList"/>
    <dgm:cxn modelId="{4A2AFE81-CC2F-42E8-BB63-602D46E92E78}" srcId="{4095AFF3-3DFF-4CDB-8EA1-86CBA8BF1B11}" destId="{D2D8B773-CB92-46E4-A232-A4A182583C07}" srcOrd="3" destOrd="0" parTransId="{E43DF0D8-78C8-445B-933F-F404C6B8946D}" sibTransId="{C5F5730C-852F-4F6A-A620-0B8710C668A9}"/>
    <dgm:cxn modelId="{54743984-CA4D-40C3-9825-3BBE25DBDD09}" srcId="{85D48616-441A-49EF-BD2E-A5ACEA03401A}" destId="{A657D8B8-A4ED-47F3-98A5-B53B907775B9}" srcOrd="6" destOrd="0" parTransId="{2D533103-064A-4D73-87B6-D78E1DEFE912}" sibTransId="{80984702-F03C-42D9-BAD4-51B8B1DC8BED}"/>
    <dgm:cxn modelId="{DDAD8489-96B0-4057-8F3A-97B6687CE476}" type="presOf" srcId="{BCC5D6CD-1826-487D-B7A3-026B3CFC5442}" destId="{7613545C-63F1-410F-A411-178F10B350FD}" srcOrd="0" destOrd="0" presId="urn:microsoft.com/office/officeart/2008/layout/LinedList"/>
    <dgm:cxn modelId="{BEB72492-AF3C-44A5-9C6D-A4410D101455}" type="presOf" srcId="{BD15EFE3-3F3D-429B-81DA-5B83FE0B9C24}" destId="{1835575B-B82D-480C-8148-BECBF51750F4}" srcOrd="0" destOrd="0" presId="urn:microsoft.com/office/officeart/2008/layout/LinedList"/>
    <dgm:cxn modelId="{AD6B5498-AD17-4B54-A61D-76241B4FF635}" type="presOf" srcId="{CE9CAE54-3A26-4DF9-880C-BC00EB9C872A}" destId="{3AEE4895-DC33-4AA5-AFF8-87C826640DEE}" srcOrd="0" destOrd="0" presId="urn:microsoft.com/office/officeart/2008/layout/LinedList"/>
    <dgm:cxn modelId="{8428FE98-0F3E-483D-9BC3-C6968C40E1B2}" type="presOf" srcId="{D3BC0CFA-3CCC-4771-80B5-FC09D4863671}" destId="{9ED9B33D-3ECC-4DF3-9DC7-45FFF30B79B6}" srcOrd="0" destOrd="3" presId="urn:microsoft.com/office/officeart/2008/layout/LinedList"/>
    <dgm:cxn modelId="{E2CD2E9B-5AFA-48A5-90B8-6BD4EACF9CA7}" srcId="{BCC5D6CD-1826-487D-B7A3-026B3CFC5442}" destId="{8906BA4B-B814-43A3-A2C2-22787978A76D}" srcOrd="1" destOrd="0" parTransId="{C80EAC5D-C1CB-425B-9942-1C262C8C5717}" sibTransId="{467BC1E1-A91D-4F7C-BDD2-32ED9E8CE47E}"/>
    <dgm:cxn modelId="{A57D6B9B-1FD5-48E9-9981-955EBD7E193A}" srcId="{85D48616-441A-49EF-BD2E-A5ACEA03401A}" destId="{E0413D91-534C-4748-B152-1C86FBD50588}" srcOrd="2" destOrd="0" parTransId="{59E2E5A7-11CA-4F5F-902B-CFD9140F1845}" sibTransId="{1DCC5C33-0308-443D-B9E9-67F1FA348F5A}"/>
    <dgm:cxn modelId="{C3F07A9C-7B1F-4711-ACFA-DD7A71E1D22E}" srcId="{85D48616-441A-49EF-BD2E-A5ACEA03401A}" destId="{88FBD1A1-3AD0-43BC-9CA0-A36870ACC9B3}" srcOrd="3" destOrd="0" parTransId="{EFA6533A-A241-4720-8300-074BAB765580}" sibTransId="{146F6A51-A56E-447F-A3AC-510ACA2193A0}"/>
    <dgm:cxn modelId="{353CF99C-EFAC-40D6-A581-AC19E754D1C4}" type="presOf" srcId="{53B4B1EC-1BFB-487D-AB75-9D2D0464F233}" destId="{36968D4F-DAB4-4C94-9155-71E6B997837D}" srcOrd="0" destOrd="0" presId="urn:microsoft.com/office/officeart/2008/layout/LinedList"/>
    <dgm:cxn modelId="{BD492FA0-5B4F-40FF-8FE8-317559CE17FF}" type="presOf" srcId="{C89F3DF3-96C4-48CA-A011-DCF60A141E7F}" destId="{9ED9B33D-3ECC-4DF3-9DC7-45FFF30B79B6}" srcOrd="0" destOrd="0" presId="urn:microsoft.com/office/officeart/2008/layout/LinedList"/>
    <dgm:cxn modelId="{B0ECD3A1-6E2B-4FC4-A241-6E1CFDD40316}" srcId="{C89F3DF3-96C4-48CA-A011-DCF60A141E7F}" destId="{D3BC0CFA-3CCC-4771-80B5-FC09D4863671}" srcOrd="2" destOrd="0" parTransId="{DF4CB11E-DCB3-4D73-BFE9-34AB4229A543}" sibTransId="{E9B15116-E3B9-4E40-A929-36462BE6D5D8}"/>
    <dgm:cxn modelId="{04F94DA3-7596-4FD4-9F87-7781E9266E97}" srcId="{7F7AE1F9-5D75-499A-B3F8-672C91126B1E}" destId="{FA930DCE-A6E2-43E2-9BE3-393256B85654}" srcOrd="0" destOrd="0" parTransId="{36EC871B-FA82-48C4-828A-BB2DE72643E7}" sibTransId="{28628A82-9827-4A52-8149-A2FEE3CD5EB9}"/>
    <dgm:cxn modelId="{1EE917A7-9A0D-4CB2-9E8C-365CC4CCE2F7}" type="presOf" srcId="{8906BA4B-B814-43A3-A2C2-22787978A76D}" destId="{31371D47-AE5F-4D1F-97DC-6A10EA8651C4}" srcOrd="0" destOrd="0" presId="urn:microsoft.com/office/officeart/2008/layout/LinedList"/>
    <dgm:cxn modelId="{E93D1CA9-95E4-486A-8148-3A22EEDDE92B}" srcId="{CE9CAE54-3A26-4DF9-880C-BC00EB9C872A}" destId="{4095AFF3-3DFF-4CDB-8EA1-86CBA8BF1B11}" srcOrd="1" destOrd="0" parTransId="{6243406D-609C-4B68-9F34-CB122169D97D}" sibTransId="{2BEEF350-8FF4-4373-8376-50D36E08A191}"/>
    <dgm:cxn modelId="{CE7B9DAD-96B0-4D33-BBF9-428C8DC56251}" srcId="{C89F3DF3-96C4-48CA-A011-DCF60A141E7F}" destId="{9D2F92B6-D741-453F-AF82-5A0C565C07B8}" srcOrd="1" destOrd="0" parTransId="{A3D89052-6003-4226-8F1F-C26B975E1635}" sibTransId="{EFE4EF6C-0621-4C2E-81BA-A9949587AD8D}"/>
    <dgm:cxn modelId="{A2C6ADB2-0DD1-4CD5-BAEC-E5DCCFBB214C}" type="presOf" srcId="{4208EABC-D0A7-437A-9A65-BA40AF627060}" destId="{F58A0FFC-3000-4B20-831F-A0C072741A1F}" srcOrd="0" destOrd="0" presId="urn:microsoft.com/office/officeart/2008/layout/LinedList"/>
    <dgm:cxn modelId="{9974B3B3-19F8-4A1E-90FD-71FBA1D3A148}" srcId="{85D48616-441A-49EF-BD2E-A5ACEA03401A}" destId="{7A139D11-9915-452C-BC0D-9AD2610BFC29}" srcOrd="9" destOrd="0" parTransId="{E17DA46B-3CAF-498A-8FEF-308FAA5AC3F6}" sibTransId="{7132B32D-30D4-4CBD-AB72-A616E9956900}"/>
    <dgm:cxn modelId="{8FEA0BB4-82F6-43FE-94FC-8FB7B67FD149}" type="presOf" srcId="{E0413D91-534C-4748-B152-1C86FBD50588}" destId="{076E195A-6AB9-4255-9F1C-02EC28A2CC59}" srcOrd="0" destOrd="0" presId="urn:microsoft.com/office/officeart/2008/layout/LinedList"/>
    <dgm:cxn modelId="{803515BD-E85C-4AFE-AD0E-24C8945AA13D}" type="presOf" srcId="{85D48616-441A-49EF-BD2E-A5ACEA03401A}" destId="{48BFEAB7-2A54-495F-8905-FE045A275B06}" srcOrd="0" destOrd="0" presId="urn:microsoft.com/office/officeart/2008/layout/LinedList"/>
    <dgm:cxn modelId="{A7BE1CC7-2C1C-4BE4-A3A9-BA5AD630C115}" type="presOf" srcId="{A657D8B8-A4ED-47F3-98A5-B53B907775B9}" destId="{B0A59C9E-8CC7-4AF9-90F3-A5E07BCA7DA8}" srcOrd="0" destOrd="0" presId="urn:microsoft.com/office/officeart/2008/layout/LinedList"/>
    <dgm:cxn modelId="{11D951C9-940E-4A5F-957E-085C1EE46ABA}" srcId="{4095AFF3-3DFF-4CDB-8EA1-86CBA8BF1B11}" destId="{53B4B1EC-1BFB-487D-AB75-9D2D0464F233}" srcOrd="0" destOrd="0" parTransId="{30B24DED-4305-4AD6-A10B-02901B4D6D47}" sibTransId="{A4161DAB-AF1C-49DC-80E1-6CF898D7600F}"/>
    <dgm:cxn modelId="{FCFF20D6-948E-4CDD-99CC-319EB95B7B58}" type="presOf" srcId="{1FA511DC-3130-43A7-B875-FF765FAF7624}" destId="{B810A6FC-593E-406E-8B09-7A5582519572}" srcOrd="0" destOrd="0" presId="urn:microsoft.com/office/officeart/2008/layout/LinedList"/>
    <dgm:cxn modelId="{9B07F3D9-D8C3-4CAC-A96D-C0F5B6B41EA0}" type="presOf" srcId="{2A0EF0B5-A8EC-406A-B9F8-356F33DABA0E}" destId="{9ED9B33D-3ECC-4DF3-9DC7-45FFF30B79B6}" srcOrd="0" destOrd="1" presId="urn:microsoft.com/office/officeart/2008/layout/LinedList"/>
    <dgm:cxn modelId="{950961DD-B914-47DE-A829-FCDC921628A5}" srcId="{85D48616-441A-49EF-BD2E-A5ACEA03401A}" destId="{C8F1A8BC-2003-4632-8244-429804A34B88}" srcOrd="7" destOrd="0" parTransId="{396C7BC0-28BE-4921-B92B-2EBE0B21A4D0}" sibTransId="{7C80A212-076C-4477-B417-C92B0A6CFC2C}"/>
    <dgm:cxn modelId="{5C49CAE2-8EDC-4240-91E9-5E9CD2121D8D}" srcId="{C89F3DF3-96C4-48CA-A011-DCF60A141E7F}" destId="{2A0EF0B5-A8EC-406A-B9F8-356F33DABA0E}" srcOrd="0" destOrd="0" parTransId="{E3B18833-19A9-4784-990E-E1DCFA1B4880}" sibTransId="{35E8223F-0FDC-4C7D-AAE6-EC1BDCA9FA7F}"/>
    <dgm:cxn modelId="{E86EF7E4-1195-4CC8-894C-CAD928A1B6F7}" srcId="{85D48616-441A-49EF-BD2E-A5ACEA03401A}" destId="{0D1ED2B0-6FC4-4FC9-B000-C113DDF23C5D}" srcOrd="10" destOrd="0" parTransId="{0D105682-6718-4F45-A408-BB9CAD22ACA5}" sibTransId="{3F6DB81B-B27F-4DB8-B72D-4EBA33C02525}"/>
    <dgm:cxn modelId="{56410FF5-2AE8-41CC-853F-92C9FFEAF186}" srcId="{D2D8B773-CB92-46E4-A232-A4A182583C07}" destId="{5EE195CB-0566-44D4-9DEE-0ABD8A137C0C}" srcOrd="0" destOrd="0" parTransId="{54F73E75-B55E-4CCD-8320-67E324CCC43E}" sibTransId="{51BB20ED-C204-486E-8EC5-227C8E7FB4E8}"/>
    <dgm:cxn modelId="{C76C47F8-965D-4CB0-B739-90981F2A0666}" type="presOf" srcId="{7A139D11-9915-452C-BC0D-9AD2610BFC29}" destId="{8300C494-E24D-4B3C-8734-B221D7FB9D97}" srcOrd="0" destOrd="0" presId="urn:microsoft.com/office/officeart/2008/layout/LinedList"/>
    <dgm:cxn modelId="{E7A90FFE-C1D2-4A53-9782-049622DB07E3}" srcId="{85D48616-441A-49EF-BD2E-A5ACEA03401A}" destId="{4208EABC-D0A7-437A-9A65-BA40AF627060}" srcOrd="5" destOrd="0" parTransId="{E85DA951-4400-45AA-9C04-10DB19292802}" sibTransId="{1858E9EA-B80E-4A83-A7D9-E677A291F984}"/>
    <dgm:cxn modelId="{0B37EB53-D6EB-46B1-8DA9-86A0594CE539}" type="presParOf" srcId="{1775E632-F939-49A6-B5C2-5367319E38E5}" destId="{18725067-BC41-47D2-A4B5-08C988509F01}" srcOrd="0" destOrd="0" presId="urn:microsoft.com/office/officeart/2008/layout/LinedList"/>
    <dgm:cxn modelId="{69147F13-F0BC-4F20-943C-E28C870882F6}" type="presParOf" srcId="{1775E632-F939-49A6-B5C2-5367319E38E5}" destId="{79ACCCB9-D892-4A53-B143-DD5922AF968B}" srcOrd="1" destOrd="0" presId="urn:microsoft.com/office/officeart/2008/layout/LinedList"/>
    <dgm:cxn modelId="{FE50B95D-31A6-4C31-BBF9-4D390D97863E}" type="presParOf" srcId="{79ACCCB9-D892-4A53-B143-DD5922AF968B}" destId="{6EB43A9D-FF43-4C41-9AB0-0579E65AC5BC}" srcOrd="0" destOrd="0" presId="urn:microsoft.com/office/officeart/2008/layout/LinedList"/>
    <dgm:cxn modelId="{1CF0E138-AA95-46F4-9049-99294ABA317F}" type="presParOf" srcId="{79ACCCB9-D892-4A53-B143-DD5922AF968B}" destId="{270DAB04-F778-4438-A67F-AC09D874EFFD}" srcOrd="1" destOrd="0" presId="urn:microsoft.com/office/officeart/2008/layout/LinedList"/>
    <dgm:cxn modelId="{EC526A1A-943C-4784-9026-5964CD063E64}" type="presParOf" srcId="{270DAB04-F778-4438-A67F-AC09D874EFFD}" destId="{C7FF09A7-6A1B-4706-B476-B6CA4C18A174}" srcOrd="0" destOrd="0" presId="urn:microsoft.com/office/officeart/2008/layout/LinedList"/>
    <dgm:cxn modelId="{01E09F1C-063E-47C6-923B-00B09009A8DC}" type="presParOf" srcId="{270DAB04-F778-4438-A67F-AC09D874EFFD}" destId="{A50260FD-702A-4FC0-BDC5-604B58D4D0BA}" srcOrd="1" destOrd="0" presId="urn:microsoft.com/office/officeart/2008/layout/LinedList"/>
    <dgm:cxn modelId="{BCC3111B-9868-48EE-84F0-39FFC9107D46}" type="presParOf" srcId="{A50260FD-702A-4FC0-BDC5-604B58D4D0BA}" destId="{00EF85C4-9412-4462-A80D-A14FF2AAC3A9}" srcOrd="0" destOrd="0" presId="urn:microsoft.com/office/officeart/2008/layout/LinedList"/>
    <dgm:cxn modelId="{01A77870-7F37-4E68-9F98-728883447943}" type="presParOf" srcId="{A50260FD-702A-4FC0-BDC5-604B58D4D0BA}" destId="{48BFEAB7-2A54-495F-8905-FE045A275B06}" srcOrd="1" destOrd="0" presId="urn:microsoft.com/office/officeart/2008/layout/LinedList"/>
    <dgm:cxn modelId="{8898F6D1-BA4B-4AF4-9759-20BA8237400C}" type="presParOf" srcId="{A50260FD-702A-4FC0-BDC5-604B58D4D0BA}" destId="{27436650-E8AE-4FE8-8C79-BB94E8E54AD7}" srcOrd="2" destOrd="0" presId="urn:microsoft.com/office/officeart/2008/layout/LinedList"/>
    <dgm:cxn modelId="{A1DDE3F7-B3FA-4887-B9BC-A53B0DFCFD02}" type="presParOf" srcId="{27436650-E8AE-4FE8-8C79-BB94E8E54AD7}" destId="{69118035-B6E9-4CB4-8691-64782728BB2D}" srcOrd="0" destOrd="0" presId="urn:microsoft.com/office/officeart/2008/layout/LinedList"/>
    <dgm:cxn modelId="{55A99F02-6947-4C2D-8611-8F78234C86D8}" type="presParOf" srcId="{69118035-B6E9-4CB4-8691-64782728BB2D}" destId="{847A804B-969E-4F0F-AF1B-BC7AED10003A}" srcOrd="0" destOrd="0" presId="urn:microsoft.com/office/officeart/2008/layout/LinedList"/>
    <dgm:cxn modelId="{3FE6DAFA-DE05-4840-B1B1-486F5063FEAB}" type="presParOf" srcId="{69118035-B6E9-4CB4-8691-64782728BB2D}" destId="{69871B26-9F6F-478F-8536-BB111126D243}" srcOrd="1" destOrd="0" presId="urn:microsoft.com/office/officeart/2008/layout/LinedList"/>
    <dgm:cxn modelId="{C623AA3F-5F13-4FCE-BE32-9C0533053319}" type="presParOf" srcId="{69118035-B6E9-4CB4-8691-64782728BB2D}" destId="{3177D49D-2EC2-46A9-9F17-DCD62CF07C46}" srcOrd="2" destOrd="0" presId="urn:microsoft.com/office/officeart/2008/layout/LinedList"/>
    <dgm:cxn modelId="{65C72E7B-0440-4822-B009-42B4350B3AE3}" type="presParOf" srcId="{27436650-E8AE-4FE8-8C79-BB94E8E54AD7}" destId="{2440C8A5-5C70-4661-8FF8-65D5B4D3904A}" srcOrd="1" destOrd="0" presId="urn:microsoft.com/office/officeart/2008/layout/LinedList"/>
    <dgm:cxn modelId="{C02586C8-BEF3-408C-97C8-C59DB41D0503}" type="presParOf" srcId="{27436650-E8AE-4FE8-8C79-BB94E8E54AD7}" destId="{6EDEA01B-D8D0-44C0-A936-80458EFB145D}" srcOrd="2" destOrd="0" presId="urn:microsoft.com/office/officeart/2008/layout/LinedList"/>
    <dgm:cxn modelId="{F3D07601-18AF-4CDB-9FB8-AA28FBCB1AC3}" type="presParOf" srcId="{6EDEA01B-D8D0-44C0-A936-80458EFB145D}" destId="{BAFDD540-77F6-46F7-8152-C563DA4745A8}" srcOrd="0" destOrd="0" presId="urn:microsoft.com/office/officeart/2008/layout/LinedList"/>
    <dgm:cxn modelId="{E2F7E502-5A54-4F28-8A74-A5B7213040A0}" type="presParOf" srcId="{6EDEA01B-D8D0-44C0-A936-80458EFB145D}" destId="{B810A6FC-593E-406E-8B09-7A5582519572}" srcOrd="1" destOrd="0" presId="urn:microsoft.com/office/officeart/2008/layout/LinedList"/>
    <dgm:cxn modelId="{9395D0FC-2C5E-4263-B4DB-983C08956C66}" type="presParOf" srcId="{6EDEA01B-D8D0-44C0-A936-80458EFB145D}" destId="{DBD8A017-2AE5-4837-B22F-7423AD1DD055}" srcOrd="2" destOrd="0" presId="urn:microsoft.com/office/officeart/2008/layout/LinedList"/>
    <dgm:cxn modelId="{045342CC-74F4-4820-9F0A-B4E998D82850}" type="presParOf" srcId="{27436650-E8AE-4FE8-8C79-BB94E8E54AD7}" destId="{10F7FDDF-A164-4F39-8E06-C4912CE4EF1D}" srcOrd="3" destOrd="0" presId="urn:microsoft.com/office/officeart/2008/layout/LinedList"/>
    <dgm:cxn modelId="{29F0CD82-729B-4E23-A2BE-495441CC1E6E}" type="presParOf" srcId="{27436650-E8AE-4FE8-8C79-BB94E8E54AD7}" destId="{F91C43CE-2E4B-43CB-BC1E-BD45A8647C23}" srcOrd="4" destOrd="0" presId="urn:microsoft.com/office/officeart/2008/layout/LinedList"/>
    <dgm:cxn modelId="{25FC4292-97ED-4D39-9F0E-2DC5485B5359}" type="presParOf" srcId="{F91C43CE-2E4B-43CB-BC1E-BD45A8647C23}" destId="{7F4EC113-41E0-4B44-866D-7BC161552B6A}" srcOrd="0" destOrd="0" presId="urn:microsoft.com/office/officeart/2008/layout/LinedList"/>
    <dgm:cxn modelId="{0C740C32-D04F-482F-BD2E-5DD4F6A48249}" type="presParOf" srcId="{F91C43CE-2E4B-43CB-BC1E-BD45A8647C23}" destId="{076E195A-6AB9-4255-9F1C-02EC28A2CC59}" srcOrd="1" destOrd="0" presId="urn:microsoft.com/office/officeart/2008/layout/LinedList"/>
    <dgm:cxn modelId="{6B3430FC-F7B0-4BD4-AFA8-A23154AAC96D}" type="presParOf" srcId="{F91C43CE-2E4B-43CB-BC1E-BD45A8647C23}" destId="{EF1BEDFF-E72D-48E6-9CA5-53215879B8F5}" srcOrd="2" destOrd="0" presId="urn:microsoft.com/office/officeart/2008/layout/LinedList"/>
    <dgm:cxn modelId="{5991CEAF-D94A-44E2-A031-F5259D037AC4}" type="presParOf" srcId="{27436650-E8AE-4FE8-8C79-BB94E8E54AD7}" destId="{C83B5E16-75BA-4F49-AD89-8446C6584429}" srcOrd="5" destOrd="0" presId="urn:microsoft.com/office/officeart/2008/layout/LinedList"/>
    <dgm:cxn modelId="{15ABAC8A-B490-491C-83A9-518967F7B4A9}" type="presParOf" srcId="{27436650-E8AE-4FE8-8C79-BB94E8E54AD7}" destId="{5733EB99-C346-4E7C-AFCB-B6F16579E921}" srcOrd="6" destOrd="0" presId="urn:microsoft.com/office/officeart/2008/layout/LinedList"/>
    <dgm:cxn modelId="{548480C4-03FF-4789-B999-04B2D315D22F}" type="presParOf" srcId="{5733EB99-C346-4E7C-AFCB-B6F16579E921}" destId="{13E02822-55AE-4785-A717-5E3BFC5BADC7}" srcOrd="0" destOrd="0" presId="urn:microsoft.com/office/officeart/2008/layout/LinedList"/>
    <dgm:cxn modelId="{60D81046-8D61-4A06-BAF5-9BF7B911C17D}" type="presParOf" srcId="{5733EB99-C346-4E7C-AFCB-B6F16579E921}" destId="{76933FB7-E86E-4836-AB3B-F29AB6696668}" srcOrd="1" destOrd="0" presId="urn:microsoft.com/office/officeart/2008/layout/LinedList"/>
    <dgm:cxn modelId="{436F778E-AB03-433D-B043-90D81A66C06B}" type="presParOf" srcId="{5733EB99-C346-4E7C-AFCB-B6F16579E921}" destId="{CBA439F9-4C88-4CE6-83F7-AC63A42A9750}" srcOrd="2" destOrd="0" presId="urn:microsoft.com/office/officeart/2008/layout/LinedList"/>
    <dgm:cxn modelId="{7F21BBE4-8BD8-4386-8F17-F72CE7E8F0FC}" type="presParOf" srcId="{27436650-E8AE-4FE8-8C79-BB94E8E54AD7}" destId="{E9A03862-514E-49D4-AF05-A92D4398962B}" srcOrd="7" destOrd="0" presId="urn:microsoft.com/office/officeart/2008/layout/LinedList"/>
    <dgm:cxn modelId="{1A59BA4A-C539-48FA-B0E6-A6644260D160}" type="presParOf" srcId="{27436650-E8AE-4FE8-8C79-BB94E8E54AD7}" destId="{7D68BA40-6AD2-4FF5-9894-E0FD2CF58FD7}" srcOrd="8" destOrd="0" presId="urn:microsoft.com/office/officeart/2008/layout/LinedList"/>
    <dgm:cxn modelId="{2C9B6D99-B3A8-4531-AE01-B6CF15DFDC98}" type="presParOf" srcId="{7D68BA40-6AD2-4FF5-9894-E0FD2CF58FD7}" destId="{B7574FC5-CECC-4A71-8415-7A1A0B7F334F}" srcOrd="0" destOrd="0" presId="urn:microsoft.com/office/officeart/2008/layout/LinedList"/>
    <dgm:cxn modelId="{2A7A51A8-389B-47A1-9DDD-C6CF5B51FA5B}" type="presParOf" srcId="{7D68BA40-6AD2-4FF5-9894-E0FD2CF58FD7}" destId="{F38EC2C4-0ECF-4779-AA56-897CBBAFF0A2}" srcOrd="1" destOrd="0" presId="urn:microsoft.com/office/officeart/2008/layout/LinedList"/>
    <dgm:cxn modelId="{248DC6B6-284A-4F49-9CC4-C5C6FF5B0BAB}" type="presParOf" srcId="{7D68BA40-6AD2-4FF5-9894-E0FD2CF58FD7}" destId="{9F38CF01-8BDC-4F11-A374-36F5BB6A4B0E}" srcOrd="2" destOrd="0" presId="urn:microsoft.com/office/officeart/2008/layout/LinedList"/>
    <dgm:cxn modelId="{6198CFAF-301F-4F26-947B-43267D0255E5}" type="presParOf" srcId="{27436650-E8AE-4FE8-8C79-BB94E8E54AD7}" destId="{61AC5508-3240-430F-9719-C7C7D0502422}" srcOrd="9" destOrd="0" presId="urn:microsoft.com/office/officeart/2008/layout/LinedList"/>
    <dgm:cxn modelId="{EB956EA8-CA8A-44D1-B602-451A88FAB5FF}" type="presParOf" srcId="{27436650-E8AE-4FE8-8C79-BB94E8E54AD7}" destId="{B2740C37-2DCC-4A64-8086-15C934664A36}" srcOrd="10" destOrd="0" presId="urn:microsoft.com/office/officeart/2008/layout/LinedList"/>
    <dgm:cxn modelId="{5DCF6AFF-1CBB-4B49-B293-1A98ACE98118}" type="presParOf" srcId="{B2740C37-2DCC-4A64-8086-15C934664A36}" destId="{C4FA4682-4EDD-435D-ACDE-20C992557709}" srcOrd="0" destOrd="0" presId="urn:microsoft.com/office/officeart/2008/layout/LinedList"/>
    <dgm:cxn modelId="{993D90D4-CB7A-4572-8CAF-2E2705CD63F3}" type="presParOf" srcId="{B2740C37-2DCC-4A64-8086-15C934664A36}" destId="{F58A0FFC-3000-4B20-831F-A0C072741A1F}" srcOrd="1" destOrd="0" presId="urn:microsoft.com/office/officeart/2008/layout/LinedList"/>
    <dgm:cxn modelId="{B3197281-A4AB-4030-BE0C-B3250EBCCFE8}" type="presParOf" srcId="{B2740C37-2DCC-4A64-8086-15C934664A36}" destId="{9700C10E-16F0-4592-9E0B-C83A7FB90D2D}" srcOrd="2" destOrd="0" presId="urn:microsoft.com/office/officeart/2008/layout/LinedList"/>
    <dgm:cxn modelId="{6C852C2C-9766-4397-B4C9-2645DA3A82E5}" type="presParOf" srcId="{27436650-E8AE-4FE8-8C79-BB94E8E54AD7}" destId="{E42F17DC-C685-494D-9FD4-67DEFB32DD47}" srcOrd="11" destOrd="0" presId="urn:microsoft.com/office/officeart/2008/layout/LinedList"/>
    <dgm:cxn modelId="{BC3DF8EB-7CB6-491B-B212-5809F5B1D467}" type="presParOf" srcId="{27436650-E8AE-4FE8-8C79-BB94E8E54AD7}" destId="{0149D851-642D-4783-AD79-3157BF27AAC9}" srcOrd="12" destOrd="0" presId="urn:microsoft.com/office/officeart/2008/layout/LinedList"/>
    <dgm:cxn modelId="{F0931C02-DE76-43DF-9572-735602E64A7C}" type="presParOf" srcId="{0149D851-642D-4783-AD79-3157BF27AAC9}" destId="{DE304A82-85CD-4D3A-BAE9-CB27CB354D08}" srcOrd="0" destOrd="0" presId="urn:microsoft.com/office/officeart/2008/layout/LinedList"/>
    <dgm:cxn modelId="{51BF8AE0-5F46-4E09-BF10-28B39E4062BE}" type="presParOf" srcId="{0149D851-642D-4783-AD79-3157BF27AAC9}" destId="{B0A59C9E-8CC7-4AF9-90F3-A5E07BCA7DA8}" srcOrd="1" destOrd="0" presId="urn:microsoft.com/office/officeart/2008/layout/LinedList"/>
    <dgm:cxn modelId="{A9A2C917-73F7-43A9-A037-24D1E1F2F1AD}" type="presParOf" srcId="{0149D851-642D-4783-AD79-3157BF27AAC9}" destId="{08B0703E-36DD-49D4-9057-93B0B5A12E76}" srcOrd="2" destOrd="0" presId="urn:microsoft.com/office/officeart/2008/layout/LinedList"/>
    <dgm:cxn modelId="{82619095-BE41-4D0E-8DEF-E9AEDB8A1787}" type="presParOf" srcId="{27436650-E8AE-4FE8-8C79-BB94E8E54AD7}" destId="{BF35FF03-B581-4B1C-88BA-C39318912AC3}" srcOrd="13" destOrd="0" presId="urn:microsoft.com/office/officeart/2008/layout/LinedList"/>
    <dgm:cxn modelId="{CAE9105A-9863-4531-9142-5D5F559227BE}" type="presParOf" srcId="{27436650-E8AE-4FE8-8C79-BB94E8E54AD7}" destId="{DDC326FD-ABCB-4CE0-BD09-E543D49546DB}" srcOrd="14" destOrd="0" presId="urn:microsoft.com/office/officeart/2008/layout/LinedList"/>
    <dgm:cxn modelId="{6E1EC1D5-4027-440B-AE08-C1B2EC60EDB4}" type="presParOf" srcId="{DDC326FD-ABCB-4CE0-BD09-E543D49546DB}" destId="{90043E5C-2E02-4FAD-B65D-71E03FA4A1A3}" srcOrd="0" destOrd="0" presId="urn:microsoft.com/office/officeart/2008/layout/LinedList"/>
    <dgm:cxn modelId="{14454CF1-879C-4901-B656-340F16E4E0AB}" type="presParOf" srcId="{DDC326FD-ABCB-4CE0-BD09-E543D49546DB}" destId="{6ED1064F-D6CF-4F20-A5A2-D3166470767C}" srcOrd="1" destOrd="0" presId="urn:microsoft.com/office/officeart/2008/layout/LinedList"/>
    <dgm:cxn modelId="{9ED3F7B3-E5E9-4187-ADFC-CD791CFC4A6B}" type="presParOf" srcId="{DDC326FD-ABCB-4CE0-BD09-E543D49546DB}" destId="{8E372DBE-B289-4F5D-8E61-2905AFDF388D}" srcOrd="2" destOrd="0" presId="urn:microsoft.com/office/officeart/2008/layout/LinedList"/>
    <dgm:cxn modelId="{765D3CCD-3EF2-463F-B78F-8EE1464D2B08}" type="presParOf" srcId="{27436650-E8AE-4FE8-8C79-BB94E8E54AD7}" destId="{58815292-3186-4E3F-897B-BAEA133DB951}" srcOrd="15" destOrd="0" presId="urn:microsoft.com/office/officeart/2008/layout/LinedList"/>
    <dgm:cxn modelId="{AAB51291-C4BD-47AB-BEE4-E6A7FB3A26A2}" type="presParOf" srcId="{27436650-E8AE-4FE8-8C79-BB94E8E54AD7}" destId="{5C920B7F-4A25-411B-BB8A-F9B36C51FAF4}" srcOrd="16" destOrd="0" presId="urn:microsoft.com/office/officeart/2008/layout/LinedList"/>
    <dgm:cxn modelId="{A96852A3-A658-4C20-940D-EEA616E2090D}" type="presParOf" srcId="{5C920B7F-4A25-411B-BB8A-F9B36C51FAF4}" destId="{E4C1E4BA-2019-4BE8-BE36-906A509BEEA0}" srcOrd="0" destOrd="0" presId="urn:microsoft.com/office/officeart/2008/layout/LinedList"/>
    <dgm:cxn modelId="{56128003-4B38-4E06-A77B-B499C7571FF6}" type="presParOf" srcId="{5C920B7F-4A25-411B-BB8A-F9B36C51FAF4}" destId="{505432F2-981B-46BD-95FF-2A31126E5275}" srcOrd="1" destOrd="0" presId="urn:microsoft.com/office/officeart/2008/layout/LinedList"/>
    <dgm:cxn modelId="{795E3228-12FC-41FE-955B-C47DAFDC9F0F}" type="presParOf" srcId="{5C920B7F-4A25-411B-BB8A-F9B36C51FAF4}" destId="{108C2405-8FFC-4B9A-AB95-7D4E5AA37650}" srcOrd="2" destOrd="0" presId="urn:microsoft.com/office/officeart/2008/layout/LinedList"/>
    <dgm:cxn modelId="{7863F8BC-E2C4-497D-9393-65E1B996A465}" type="presParOf" srcId="{27436650-E8AE-4FE8-8C79-BB94E8E54AD7}" destId="{F8AC34F7-C402-4A1C-95C0-43E7D74A043F}" srcOrd="17" destOrd="0" presId="urn:microsoft.com/office/officeart/2008/layout/LinedList"/>
    <dgm:cxn modelId="{D1983007-6D14-420F-9E7F-9FD57515C361}" type="presParOf" srcId="{27436650-E8AE-4FE8-8C79-BB94E8E54AD7}" destId="{DCCDDD8B-E0D4-4493-A073-4FFA6C3B7B1A}" srcOrd="18" destOrd="0" presId="urn:microsoft.com/office/officeart/2008/layout/LinedList"/>
    <dgm:cxn modelId="{94DD4808-8A89-4173-9FB1-ECAD8BEDFDB6}" type="presParOf" srcId="{DCCDDD8B-E0D4-4493-A073-4FFA6C3B7B1A}" destId="{150A0F89-C358-4533-85CE-93A58D8E67C0}" srcOrd="0" destOrd="0" presId="urn:microsoft.com/office/officeart/2008/layout/LinedList"/>
    <dgm:cxn modelId="{525B4305-8499-4DD8-B5BF-38460721F93F}" type="presParOf" srcId="{DCCDDD8B-E0D4-4493-A073-4FFA6C3B7B1A}" destId="{8300C494-E24D-4B3C-8734-B221D7FB9D97}" srcOrd="1" destOrd="0" presId="urn:microsoft.com/office/officeart/2008/layout/LinedList"/>
    <dgm:cxn modelId="{9C6F6B89-4519-4FAC-A2F8-7071D92B985E}" type="presParOf" srcId="{DCCDDD8B-E0D4-4493-A073-4FFA6C3B7B1A}" destId="{E13AA6C8-A6E5-499B-960B-1DAAE62D2029}" srcOrd="2" destOrd="0" presId="urn:microsoft.com/office/officeart/2008/layout/LinedList"/>
    <dgm:cxn modelId="{BF5BB804-3A43-440A-9BDD-0B2C7DF5E788}" type="presParOf" srcId="{27436650-E8AE-4FE8-8C79-BB94E8E54AD7}" destId="{A5D4B60A-22B1-4694-B59F-38F28ACEFF5E}" srcOrd="19" destOrd="0" presId="urn:microsoft.com/office/officeart/2008/layout/LinedList"/>
    <dgm:cxn modelId="{825ACAC1-31A9-41AB-B7E3-91306CE808DA}" type="presParOf" srcId="{27436650-E8AE-4FE8-8C79-BB94E8E54AD7}" destId="{907EB903-3E21-4962-8209-CF6B7AD920E2}" srcOrd="20" destOrd="0" presId="urn:microsoft.com/office/officeart/2008/layout/LinedList"/>
    <dgm:cxn modelId="{7664A8C5-F5A8-4E72-8BE0-FFCBBAC6363B}" type="presParOf" srcId="{907EB903-3E21-4962-8209-CF6B7AD920E2}" destId="{AED3C087-3288-44C8-B45B-D8F86AE31559}" srcOrd="0" destOrd="0" presId="urn:microsoft.com/office/officeart/2008/layout/LinedList"/>
    <dgm:cxn modelId="{7D89FE02-4A75-4B79-8388-D909D61EFED8}" type="presParOf" srcId="{907EB903-3E21-4962-8209-CF6B7AD920E2}" destId="{BC37BC67-B0BE-4E64-90FA-FCDCC6BCF0F1}" srcOrd="1" destOrd="0" presId="urn:microsoft.com/office/officeart/2008/layout/LinedList"/>
    <dgm:cxn modelId="{73526B81-9322-4A1F-A47F-B3FD6BF812CD}" type="presParOf" srcId="{907EB903-3E21-4962-8209-CF6B7AD920E2}" destId="{3528A3AC-60AB-4CF5-9910-FF7403A87642}" srcOrd="2" destOrd="0" presId="urn:microsoft.com/office/officeart/2008/layout/LinedList"/>
    <dgm:cxn modelId="{316F4137-2EDA-4809-A1F1-23421AF46B3B}" type="presParOf" srcId="{270DAB04-F778-4438-A67F-AC09D874EFFD}" destId="{9BFB0FCC-D73C-443D-8DD9-307F25AE19EF}" srcOrd="2" destOrd="0" presId="urn:microsoft.com/office/officeart/2008/layout/LinedList"/>
    <dgm:cxn modelId="{0BE9C8AA-5162-4D71-AD82-DAF104EA06F2}" type="presParOf" srcId="{270DAB04-F778-4438-A67F-AC09D874EFFD}" destId="{12E59545-7989-4058-95C3-F430BDBBA31F}" srcOrd="3" destOrd="0" presId="urn:microsoft.com/office/officeart/2008/layout/LinedList"/>
    <dgm:cxn modelId="{8FEC2D63-D2BB-48BD-A6FC-B94789D17A7B}" type="presParOf" srcId="{270DAB04-F778-4438-A67F-AC09D874EFFD}" destId="{5A53A2CD-C0F7-442E-833C-02EB89A597B8}" srcOrd="4" destOrd="0" presId="urn:microsoft.com/office/officeart/2008/layout/LinedList"/>
    <dgm:cxn modelId="{F82ADE71-B5C5-42DC-A8F9-2A61E3287E53}" type="presParOf" srcId="{5A53A2CD-C0F7-442E-833C-02EB89A597B8}" destId="{69191F80-2C78-4521-B8DB-8B53B91E77BD}" srcOrd="0" destOrd="0" presId="urn:microsoft.com/office/officeart/2008/layout/LinedList"/>
    <dgm:cxn modelId="{507FAF1A-F766-43BF-BB95-8195B14B0AC7}" type="presParOf" srcId="{5A53A2CD-C0F7-442E-833C-02EB89A597B8}" destId="{3AEE4895-DC33-4AA5-AFF8-87C826640DEE}" srcOrd="1" destOrd="0" presId="urn:microsoft.com/office/officeart/2008/layout/LinedList"/>
    <dgm:cxn modelId="{E058058C-DCC3-4359-A742-779FFB67FC22}" type="presParOf" srcId="{5A53A2CD-C0F7-442E-833C-02EB89A597B8}" destId="{8258B880-1604-4641-9F91-5055F2039579}" srcOrd="2" destOrd="0" presId="urn:microsoft.com/office/officeart/2008/layout/LinedList"/>
    <dgm:cxn modelId="{B9C26B43-7A4F-47BE-89DC-28EB334094D1}" type="presParOf" srcId="{8258B880-1604-4641-9F91-5055F2039579}" destId="{4C067A9B-4CE4-491F-8FB7-DE72C2B04C04}" srcOrd="0" destOrd="0" presId="urn:microsoft.com/office/officeart/2008/layout/LinedList"/>
    <dgm:cxn modelId="{8B81BA75-C004-45B7-96DB-CB8ADA5D3158}" type="presParOf" srcId="{4C067A9B-4CE4-491F-8FB7-DE72C2B04C04}" destId="{681B1DF5-350D-445D-A4E9-4C2844BC2FBD}" srcOrd="0" destOrd="0" presId="urn:microsoft.com/office/officeart/2008/layout/LinedList"/>
    <dgm:cxn modelId="{A2B39BA0-EECF-495B-A917-043B8C0E8DC4}" type="presParOf" srcId="{4C067A9B-4CE4-491F-8FB7-DE72C2B04C04}" destId="{7613545C-63F1-410F-A411-178F10B350FD}" srcOrd="1" destOrd="0" presId="urn:microsoft.com/office/officeart/2008/layout/LinedList"/>
    <dgm:cxn modelId="{20451151-6C7D-4B66-9396-46A4D633D6E6}" type="presParOf" srcId="{4C067A9B-4CE4-491F-8FB7-DE72C2B04C04}" destId="{78F6F126-5821-422B-BA00-DE6413236646}" srcOrd="2" destOrd="0" presId="urn:microsoft.com/office/officeart/2008/layout/LinedList"/>
    <dgm:cxn modelId="{75C8BF8C-C101-41D4-AB32-ADC1FB6654C8}" type="presParOf" srcId="{78F6F126-5821-422B-BA00-DE6413236646}" destId="{B5AEC1C2-1933-4862-A076-293BFBC90665}" srcOrd="0" destOrd="0" presId="urn:microsoft.com/office/officeart/2008/layout/LinedList"/>
    <dgm:cxn modelId="{05E919F8-EAB4-44CE-93A4-AC080C134971}" type="presParOf" srcId="{B5AEC1C2-1933-4862-A076-293BFBC90665}" destId="{B1971BDA-43FA-4D3F-89F7-155501793D6F}" srcOrd="0" destOrd="0" presId="urn:microsoft.com/office/officeart/2008/layout/LinedList"/>
    <dgm:cxn modelId="{DA1FAAA7-88FB-49CF-811A-FB5DDFB49981}" type="presParOf" srcId="{B5AEC1C2-1933-4862-A076-293BFBC90665}" destId="{1835575B-B82D-480C-8148-BECBF51750F4}" srcOrd="1" destOrd="0" presId="urn:microsoft.com/office/officeart/2008/layout/LinedList"/>
    <dgm:cxn modelId="{EDEB5FE6-18ED-47BB-B0BE-5EA5990DD2CB}" type="presParOf" srcId="{78F6F126-5821-422B-BA00-DE6413236646}" destId="{121436D3-5FBD-4543-8212-1C6004789AAF}" srcOrd="1" destOrd="0" presId="urn:microsoft.com/office/officeart/2008/layout/LinedList"/>
    <dgm:cxn modelId="{54688CAD-E15A-4EF7-8D62-0E5031FCFC78}" type="presParOf" srcId="{121436D3-5FBD-4543-8212-1C6004789AAF}" destId="{32FD24F3-E0C0-453C-B79C-2DA5DCB8462C}" srcOrd="0" destOrd="0" presId="urn:microsoft.com/office/officeart/2008/layout/LinedList"/>
    <dgm:cxn modelId="{D2409411-E7FF-476E-A585-F6BF2FBC2194}" type="presParOf" srcId="{121436D3-5FBD-4543-8212-1C6004789AAF}" destId="{31371D47-AE5F-4D1F-97DC-6A10EA8651C4}" srcOrd="1" destOrd="0" presId="urn:microsoft.com/office/officeart/2008/layout/LinedList"/>
    <dgm:cxn modelId="{EF56E445-51C9-4299-A359-812006D12EE6}" type="presParOf" srcId="{78F6F126-5821-422B-BA00-DE6413236646}" destId="{633438AA-11F4-458F-8DC1-DDF7599BC20C}" srcOrd="2" destOrd="0" presId="urn:microsoft.com/office/officeart/2008/layout/LinedList"/>
    <dgm:cxn modelId="{D6079768-DFC0-4EA5-984A-E5C629B7809C}" type="presParOf" srcId="{633438AA-11F4-458F-8DC1-DDF7599BC20C}" destId="{38591F44-8674-4264-95B0-87EBAE3AD278}" srcOrd="0" destOrd="0" presId="urn:microsoft.com/office/officeart/2008/layout/LinedList"/>
    <dgm:cxn modelId="{9B4E8DE2-C963-43A5-AC7A-59B3A006A8BA}" type="presParOf" srcId="{633438AA-11F4-458F-8DC1-DDF7599BC20C}" destId="{9ED9B33D-3ECC-4DF3-9DC7-45FFF30B79B6}" srcOrd="1" destOrd="0" presId="urn:microsoft.com/office/officeart/2008/layout/LinedList"/>
    <dgm:cxn modelId="{2962FA15-034B-4C79-B3CA-D11686CF9413}" type="presParOf" srcId="{8258B880-1604-4641-9F91-5055F2039579}" destId="{DA413C6D-653E-4573-AFEB-8CD6EB539BC7}" srcOrd="1" destOrd="0" presId="urn:microsoft.com/office/officeart/2008/layout/LinedList"/>
    <dgm:cxn modelId="{CD54468E-0134-4AAB-8778-0A5DD2E78CAD}" type="presParOf" srcId="{8258B880-1604-4641-9F91-5055F2039579}" destId="{B4BDEB24-B0AD-4DAC-B2F5-34B121434711}" srcOrd="2" destOrd="0" presId="urn:microsoft.com/office/officeart/2008/layout/LinedList"/>
    <dgm:cxn modelId="{F5EE0CCD-1CF5-448E-807B-57F0B4FC6F8D}" type="presParOf" srcId="{B4BDEB24-B0AD-4DAC-B2F5-34B121434711}" destId="{A03873CD-2495-4B56-A668-29B68D215053}" srcOrd="0" destOrd="0" presId="urn:microsoft.com/office/officeart/2008/layout/LinedList"/>
    <dgm:cxn modelId="{D292C62C-7D2A-4527-AD5C-543E39084DAC}" type="presParOf" srcId="{B4BDEB24-B0AD-4DAC-B2F5-34B121434711}" destId="{0CFE2976-BD2E-4609-873E-8C815D62F406}" srcOrd="1" destOrd="0" presId="urn:microsoft.com/office/officeart/2008/layout/LinedList"/>
    <dgm:cxn modelId="{46137E60-2AE0-4D41-AB80-E5FC7B84AB1C}" type="presParOf" srcId="{B4BDEB24-B0AD-4DAC-B2F5-34B121434711}" destId="{AEAFC5C6-0960-4F6F-B12F-21104C32A5FD}" srcOrd="2" destOrd="0" presId="urn:microsoft.com/office/officeart/2008/layout/LinedList"/>
    <dgm:cxn modelId="{C56CC45A-816F-423C-8C08-0C8344D86423}" type="presParOf" srcId="{AEAFC5C6-0960-4F6F-B12F-21104C32A5FD}" destId="{C7D585C3-BCFF-4B7A-A710-EA8EA16C5FD1}" srcOrd="0" destOrd="0" presId="urn:microsoft.com/office/officeart/2008/layout/LinedList"/>
    <dgm:cxn modelId="{F964B82A-2A69-4B70-8F81-3CFDFDA934ED}" type="presParOf" srcId="{C7D585C3-BCFF-4B7A-A710-EA8EA16C5FD1}" destId="{A485E4BA-F6CF-4494-A30D-4F43B242CCDF}" srcOrd="0" destOrd="0" presId="urn:microsoft.com/office/officeart/2008/layout/LinedList"/>
    <dgm:cxn modelId="{0D7795E6-2208-4974-809C-7DD5F6C08EC6}" type="presParOf" srcId="{C7D585C3-BCFF-4B7A-A710-EA8EA16C5FD1}" destId="{36968D4F-DAB4-4C94-9155-71E6B997837D}" srcOrd="1" destOrd="0" presId="urn:microsoft.com/office/officeart/2008/layout/LinedList"/>
    <dgm:cxn modelId="{414F1D6C-ACD7-401F-9822-CF2E129B3CCB}" type="presParOf" srcId="{AEAFC5C6-0960-4F6F-B12F-21104C32A5FD}" destId="{7E83C5CD-892C-4737-953A-4777DB0A7F6C}" srcOrd="1" destOrd="0" presId="urn:microsoft.com/office/officeart/2008/layout/LinedList"/>
    <dgm:cxn modelId="{031E92A9-5668-4B32-867E-B222F01EDD1F}" type="presParOf" srcId="{7E83C5CD-892C-4737-953A-4777DB0A7F6C}" destId="{396DEE5F-CEF8-4662-9FF5-6D71C7136DD4}" srcOrd="0" destOrd="0" presId="urn:microsoft.com/office/officeart/2008/layout/LinedList"/>
    <dgm:cxn modelId="{76E1A02C-2E68-4954-B1D1-8150F6C3BEF6}" type="presParOf" srcId="{7E83C5CD-892C-4737-953A-4777DB0A7F6C}" destId="{B5D7DB46-CF63-4996-A550-A99EBEBD733E}" srcOrd="1" destOrd="0" presId="urn:microsoft.com/office/officeart/2008/layout/LinedList"/>
    <dgm:cxn modelId="{38F10DC2-D371-45DA-978B-5D3C0C62D3F8}" type="presParOf" srcId="{AEAFC5C6-0960-4F6F-B12F-21104C32A5FD}" destId="{B3BC5DE4-3DBC-49A9-B031-C8C19EE9245A}" srcOrd="2" destOrd="0" presId="urn:microsoft.com/office/officeart/2008/layout/LinedList"/>
    <dgm:cxn modelId="{A034B833-AA57-439B-AF4D-67A53182ECCA}" type="presParOf" srcId="{B3BC5DE4-3DBC-49A9-B031-C8C19EE9245A}" destId="{8E17768F-3F39-411D-8300-A10CB9304E0D}" srcOrd="0" destOrd="0" presId="urn:microsoft.com/office/officeart/2008/layout/LinedList"/>
    <dgm:cxn modelId="{D34C0F2D-7EA3-44B8-9866-EA25D09C1815}" type="presParOf" srcId="{B3BC5DE4-3DBC-49A9-B031-C8C19EE9245A}" destId="{E0E6E7EF-1014-4EE5-B806-193999641E16}" srcOrd="1" destOrd="0" presId="urn:microsoft.com/office/officeart/2008/layout/LinedList"/>
    <dgm:cxn modelId="{5B32EBEC-ED6D-4F01-9D3F-44603419B193}" type="presParOf" srcId="{AEAFC5C6-0960-4F6F-B12F-21104C32A5FD}" destId="{1139F68E-2F77-4E85-824F-6983485338F6}" srcOrd="3" destOrd="0" presId="urn:microsoft.com/office/officeart/2008/layout/LinedList"/>
    <dgm:cxn modelId="{86B61BC8-D260-42C6-A3AD-8E2B31909074}" type="presParOf" srcId="{1139F68E-2F77-4E85-824F-6983485338F6}" destId="{9DFB1E64-EB1F-48B3-96F8-C2A33E4A5FA1}" srcOrd="0" destOrd="0" presId="urn:microsoft.com/office/officeart/2008/layout/LinedList"/>
    <dgm:cxn modelId="{8BE9FF49-6F3E-42FF-A4C5-EED132E747EC}" type="presParOf" srcId="{1139F68E-2F77-4E85-824F-6983485338F6}" destId="{4B0B9909-0C5E-44BE-BE97-FF5A125025E6}" srcOrd="1" destOrd="0" presId="urn:microsoft.com/office/officeart/2008/layout/LinedList"/>
    <dgm:cxn modelId="{70E34726-1B88-49EF-B2B2-89398ADD6298}" type="presParOf" srcId="{270DAB04-F778-4438-A67F-AC09D874EFFD}" destId="{82ABBEEA-9402-4CAC-A086-E655C7D02DE2}" srcOrd="5" destOrd="0" presId="urn:microsoft.com/office/officeart/2008/layout/LinedList"/>
    <dgm:cxn modelId="{81E1985D-92FF-4616-AFDE-3986182E63FE}" type="presParOf" srcId="{270DAB04-F778-4438-A67F-AC09D874EFFD}" destId="{69A401B8-6A2D-4FD5-9334-37330B535860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D27ED7-74C4-4D13-A530-44558129D92F}">
      <dsp:nvSpPr>
        <dsp:cNvPr id="0" name=""/>
        <dsp:cNvSpPr/>
      </dsp:nvSpPr>
      <dsp:spPr>
        <a:xfrm>
          <a:off x="5123" y="280479"/>
          <a:ext cx="2240067" cy="13440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Working Directory</a:t>
          </a:r>
        </a:p>
      </dsp:txBody>
      <dsp:txXfrm>
        <a:off x="44489" y="319845"/>
        <a:ext cx="2161335" cy="1265308"/>
      </dsp:txXfrm>
    </dsp:sp>
    <dsp:sp modelId="{1A2E2276-9ADF-4579-AB0F-2B88C2CF1573}">
      <dsp:nvSpPr>
        <dsp:cNvPr id="0" name=""/>
        <dsp:cNvSpPr/>
      </dsp:nvSpPr>
      <dsp:spPr>
        <a:xfrm>
          <a:off x="2469198" y="304799"/>
          <a:ext cx="474894" cy="5555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7150">
          <a:solidFill>
            <a:schemeClr val="accent2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" kern="1200"/>
        </a:p>
      </dsp:txBody>
      <dsp:txXfrm>
        <a:off x="2469198" y="415906"/>
        <a:ext cx="332426" cy="333322"/>
      </dsp:txXfrm>
    </dsp:sp>
    <dsp:sp modelId="{990A8140-E430-495E-B270-573AE7CFE50F}">
      <dsp:nvSpPr>
        <dsp:cNvPr id="0" name=""/>
        <dsp:cNvSpPr/>
      </dsp:nvSpPr>
      <dsp:spPr>
        <a:xfrm>
          <a:off x="3141218" y="280479"/>
          <a:ext cx="2240067" cy="134404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Staging (Index)</a:t>
          </a:r>
        </a:p>
      </dsp:txBody>
      <dsp:txXfrm>
        <a:off x="3180584" y="319845"/>
        <a:ext cx="2161335" cy="1265308"/>
      </dsp:txXfrm>
    </dsp:sp>
    <dsp:sp modelId="{F842D92F-81B1-4064-8DD8-68785B3EAD55}">
      <dsp:nvSpPr>
        <dsp:cNvPr id="0" name=""/>
        <dsp:cNvSpPr/>
      </dsp:nvSpPr>
      <dsp:spPr>
        <a:xfrm>
          <a:off x="5605293" y="674731"/>
          <a:ext cx="474894" cy="5555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7150">
          <a:solidFill>
            <a:schemeClr val="accent3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" kern="1200"/>
        </a:p>
      </dsp:txBody>
      <dsp:txXfrm>
        <a:off x="5605293" y="785838"/>
        <a:ext cx="332426" cy="333322"/>
      </dsp:txXfrm>
    </dsp:sp>
    <dsp:sp modelId="{B93E6BF2-868E-43F2-BFC2-C2C79DF5DFDF}">
      <dsp:nvSpPr>
        <dsp:cNvPr id="0" name=""/>
        <dsp:cNvSpPr/>
      </dsp:nvSpPr>
      <dsp:spPr>
        <a:xfrm>
          <a:off x="6277313" y="280479"/>
          <a:ext cx="2240067" cy="134404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Local Repository</a:t>
          </a:r>
        </a:p>
      </dsp:txBody>
      <dsp:txXfrm>
        <a:off x="6316679" y="319845"/>
        <a:ext cx="2161335" cy="1265308"/>
      </dsp:txXfrm>
    </dsp:sp>
    <dsp:sp modelId="{51541415-08E4-4031-A4EF-62B45A96640F}">
      <dsp:nvSpPr>
        <dsp:cNvPr id="0" name=""/>
        <dsp:cNvSpPr/>
      </dsp:nvSpPr>
      <dsp:spPr>
        <a:xfrm>
          <a:off x="8741388" y="304799"/>
          <a:ext cx="474894" cy="5555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7150">
          <a:solidFill>
            <a:schemeClr val="accent4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" kern="1200"/>
        </a:p>
      </dsp:txBody>
      <dsp:txXfrm>
        <a:off x="8741388" y="415906"/>
        <a:ext cx="332426" cy="333322"/>
      </dsp:txXfrm>
    </dsp:sp>
    <dsp:sp modelId="{A55D5664-3AA4-4879-8FD0-42E83111208F}">
      <dsp:nvSpPr>
        <dsp:cNvPr id="0" name=""/>
        <dsp:cNvSpPr/>
      </dsp:nvSpPr>
      <dsp:spPr>
        <a:xfrm>
          <a:off x="9413408" y="280479"/>
          <a:ext cx="2240067" cy="134404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Remote Repository</a:t>
          </a:r>
        </a:p>
      </dsp:txBody>
      <dsp:txXfrm>
        <a:off x="9452774" y="319845"/>
        <a:ext cx="2161335" cy="12653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79F75B-3942-4996-BCCC-ACEE1B5EFD99}">
      <dsp:nvSpPr>
        <dsp:cNvPr id="0" name=""/>
        <dsp:cNvSpPr/>
      </dsp:nvSpPr>
      <dsp:spPr>
        <a:xfrm>
          <a:off x="1383029" y="897546"/>
          <a:ext cx="91440" cy="3134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3416"/>
              </a:lnTo>
            </a:path>
          </a:pathLst>
        </a:custGeom>
        <a:noFill/>
        <a:ln w="2540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420149" y="1052534"/>
        <a:ext cx="17200" cy="3440"/>
      </dsp:txXfrm>
    </dsp:sp>
    <dsp:sp modelId="{65ECFE52-4ACE-46C1-A447-9949306A8691}">
      <dsp:nvSpPr>
        <dsp:cNvPr id="0" name=""/>
        <dsp:cNvSpPr/>
      </dsp:nvSpPr>
      <dsp:spPr>
        <a:xfrm>
          <a:off x="680888" y="1912"/>
          <a:ext cx="1495722" cy="89743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Unit Testing</a:t>
          </a:r>
        </a:p>
      </dsp:txBody>
      <dsp:txXfrm>
        <a:off x="680888" y="1912"/>
        <a:ext cx="1495722" cy="897433"/>
      </dsp:txXfrm>
    </dsp:sp>
    <dsp:sp modelId="{85C5F7CE-2DBD-4207-8524-BB8A211C74B3}">
      <dsp:nvSpPr>
        <dsp:cNvPr id="0" name=""/>
        <dsp:cNvSpPr/>
      </dsp:nvSpPr>
      <dsp:spPr>
        <a:xfrm>
          <a:off x="1383029" y="2138996"/>
          <a:ext cx="91440" cy="3134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3416"/>
              </a:lnTo>
            </a:path>
          </a:pathLst>
        </a:custGeom>
        <a:noFill/>
        <a:ln w="2540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420149" y="2293984"/>
        <a:ext cx="17200" cy="3440"/>
      </dsp:txXfrm>
    </dsp:sp>
    <dsp:sp modelId="{59D3CAC0-54BB-4A0B-8B48-0057F8B422B6}">
      <dsp:nvSpPr>
        <dsp:cNvPr id="0" name=""/>
        <dsp:cNvSpPr/>
      </dsp:nvSpPr>
      <dsp:spPr>
        <a:xfrm>
          <a:off x="680888" y="1243362"/>
          <a:ext cx="1495722" cy="897433"/>
        </a:xfrm>
        <a:prstGeom prst="rect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Integration Testing</a:t>
          </a:r>
        </a:p>
      </dsp:txBody>
      <dsp:txXfrm>
        <a:off x="680888" y="1243362"/>
        <a:ext cx="1495722" cy="897433"/>
      </dsp:txXfrm>
    </dsp:sp>
    <dsp:sp modelId="{D297F6D5-5A19-4D08-A288-06F2C2D87108}">
      <dsp:nvSpPr>
        <dsp:cNvPr id="0" name=""/>
        <dsp:cNvSpPr/>
      </dsp:nvSpPr>
      <dsp:spPr>
        <a:xfrm>
          <a:off x="1383029" y="3380446"/>
          <a:ext cx="91440" cy="3153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5329"/>
              </a:lnTo>
            </a:path>
          </a:pathLst>
        </a:custGeom>
        <a:noFill/>
        <a:ln w="2540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420101" y="3536390"/>
        <a:ext cx="17296" cy="3440"/>
      </dsp:txXfrm>
    </dsp:sp>
    <dsp:sp modelId="{54AA93C6-E49A-41F4-AE57-22CFD394FC48}">
      <dsp:nvSpPr>
        <dsp:cNvPr id="0" name=""/>
        <dsp:cNvSpPr/>
      </dsp:nvSpPr>
      <dsp:spPr>
        <a:xfrm>
          <a:off x="680888" y="2484812"/>
          <a:ext cx="1495722" cy="897433"/>
        </a:xfrm>
        <a:prstGeom prst="rect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Alpha Testing</a:t>
          </a:r>
        </a:p>
      </dsp:txBody>
      <dsp:txXfrm>
        <a:off x="680888" y="2484812"/>
        <a:ext cx="1495722" cy="897433"/>
      </dsp:txXfrm>
    </dsp:sp>
    <dsp:sp modelId="{15BA1097-3655-4221-B596-C8905E31FDBB}">
      <dsp:nvSpPr>
        <dsp:cNvPr id="0" name=""/>
        <dsp:cNvSpPr/>
      </dsp:nvSpPr>
      <dsp:spPr>
        <a:xfrm>
          <a:off x="680888" y="3728175"/>
          <a:ext cx="1495722" cy="897433"/>
        </a:xfrm>
        <a:prstGeom prst="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Beta Testing</a:t>
          </a:r>
        </a:p>
      </dsp:txBody>
      <dsp:txXfrm>
        <a:off x="680888" y="3728175"/>
        <a:ext cx="1495722" cy="8974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725067-BC41-47D2-A4B5-08C988509F01}">
      <dsp:nvSpPr>
        <dsp:cNvPr id="0" name=""/>
        <dsp:cNvSpPr/>
      </dsp:nvSpPr>
      <dsp:spPr>
        <a:xfrm>
          <a:off x="0" y="0"/>
          <a:ext cx="118110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B43A9D-FF43-4C41-9AB0-0579E65AC5BC}">
      <dsp:nvSpPr>
        <dsp:cNvPr id="0" name=""/>
        <dsp:cNvSpPr/>
      </dsp:nvSpPr>
      <dsp:spPr>
        <a:xfrm>
          <a:off x="0" y="0"/>
          <a:ext cx="2362199" cy="5181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Defect Elimination</a:t>
          </a:r>
        </a:p>
      </dsp:txBody>
      <dsp:txXfrm>
        <a:off x="0" y="0"/>
        <a:ext cx="2362199" cy="5181600"/>
      </dsp:txXfrm>
    </dsp:sp>
    <dsp:sp modelId="{48BFEAB7-2A54-495F-8905-FE045A275B06}">
      <dsp:nvSpPr>
        <dsp:cNvPr id="0" name=""/>
        <dsp:cNvSpPr/>
      </dsp:nvSpPr>
      <dsp:spPr>
        <a:xfrm>
          <a:off x="2539364" y="120431"/>
          <a:ext cx="2971647" cy="24086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Defect Prevention</a:t>
          </a:r>
        </a:p>
      </dsp:txBody>
      <dsp:txXfrm>
        <a:off x="2539364" y="120431"/>
        <a:ext cx="2971647" cy="2408634"/>
      </dsp:txXfrm>
    </dsp:sp>
    <dsp:sp modelId="{69871B26-9F6F-478F-8536-BB111126D243}">
      <dsp:nvSpPr>
        <dsp:cNvPr id="0" name=""/>
        <dsp:cNvSpPr/>
      </dsp:nvSpPr>
      <dsp:spPr>
        <a:xfrm>
          <a:off x="5688177" y="120431"/>
          <a:ext cx="2971647" cy="218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Process Guides</a:t>
          </a:r>
        </a:p>
      </dsp:txBody>
      <dsp:txXfrm>
        <a:off x="5688177" y="120431"/>
        <a:ext cx="2971647" cy="218752"/>
      </dsp:txXfrm>
    </dsp:sp>
    <dsp:sp modelId="{2440C8A5-5C70-4661-8FF8-65D5B4D3904A}">
      <dsp:nvSpPr>
        <dsp:cNvPr id="0" name=""/>
        <dsp:cNvSpPr/>
      </dsp:nvSpPr>
      <dsp:spPr>
        <a:xfrm>
          <a:off x="5511012" y="339184"/>
          <a:ext cx="62976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10A6FC-593E-406E-8B09-7A5582519572}">
      <dsp:nvSpPr>
        <dsp:cNvPr id="0" name=""/>
        <dsp:cNvSpPr/>
      </dsp:nvSpPr>
      <dsp:spPr>
        <a:xfrm>
          <a:off x="5688177" y="339184"/>
          <a:ext cx="2971647" cy="218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Analysis and Design Methods</a:t>
          </a:r>
        </a:p>
      </dsp:txBody>
      <dsp:txXfrm>
        <a:off x="5688177" y="339184"/>
        <a:ext cx="2971647" cy="218752"/>
      </dsp:txXfrm>
    </dsp:sp>
    <dsp:sp modelId="{10F7FDDF-A164-4F39-8E06-C4912CE4EF1D}">
      <dsp:nvSpPr>
        <dsp:cNvPr id="0" name=""/>
        <dsp:cNvSpPr/>
      </dsp:nvSpPr>
      <dsp:spPr>
        <a:xfrm>
          <a:off x="5511012" y="557937"/>
          <a:ext cx="62976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6E195A-6AB9-4255-9F1C-02EC28A2CC59}">
      <dsp:nvSpPr>
        <dsp:cNvPr id="0" name=""/>
        <dsp:cNvSpPr/>
      </dsp:nvSpPr>
      <dsp:spPr>
        <a:xfrm>
          <a:off x="5688177" y="557937"/>
          <a:ext cx="2971647" cy="218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Reference Architectures</a:t>
          </a:r>
        </a:p>
      </dsp:txBody>
      <dsp:txXfrm>
        <a:off x="5688177" y="557937"/>
        <a:ext cx="2971647" cy="218752"/>
      </dsp:txXfrm>
    </dsp:sp>
    <dsp:sp modelId="{C83B5E16-75BA-4F49-AD89-8446C6584429}">
      <dsp:nvSpPr>
        <dsp:cNvPr id="0" name=""/>
        <dsp:cNvSpPr/>
      </dsp:nvSpPr>
      <dsp:spPr>
        <a:xfrm>
          <a:off x="5511012" y="776690"/>
          <a:ext cx="62976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933FB7-E86E-4836-AB3B-F29AB6696668}">
      <dsp:nvSpPr>
        <dsp:cNvPr id="0" name=""/>
        <dsp:cNvSpPr/>
      </dsp:nvSpPr>
      <dsp:spPr>
        <a:xfrm>
          <a:off x="5688177" y="776690"/>
          <a:ext cx="2971647" cy="218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Design Patterns</a:t>
          </a:r>
        </a:p>
      </dsp:txBody>
      <dsp:txXfrm>
        <a:off x="5688177" y="776690"/>
        <a:ext cx="2971647" cy="218752"/>
      </dsp:txXfrm>
    </dsp:sp>
    <dsp:sp modelId="{E9A03862-514E-49D4-AF05-A92D4398962B}">
      <dsp:nvSpPr>
        <dsp:cNvPr id="0" name=""/>
        <dsp:cNvSpPr/>
      </dsp:nvSpPr>
      <dsp:spPr>
        <a:xfrm>
          <a:off x="5511012" y="995443"/>
          <a:ext cx="62976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8EC2C4-0ECF-4779-AA56-897CBBAFF0A2}">
      <dsp:nvSpPr>
        <dsp:cNvPr id="0" name=""/>
        <dsp:cNvSpPr/>
      </dsp:nvSpPr>
      <dsp:spPr>
        <a:xfrm>
          <a:off x="5688177" y="995443"/>
          <a:ext cx="2971647" cy="218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Data Structures and Algorithms</a:t>
          </a:r>
        </a:p>
      </dsp:txBody>
      <dsp:txXfrm>
        <a:off x="5688177" y="995443"/>
        <a:ext cx="2971647" cy="218752"/>
      </dsp:txXfrm>
    </dsp:sp>
    <dsp:sp modelId="{61AC5508-3240-430F-9719-C7C7D0502422}">
      <dsp:nvSpPr>
        <dsp:cNvPr id="0" name=""/>
        <dsp:cNvSpPr/>
      </dsp:nvSpPr>
      <dsp:spPr>
        <a:xfrm>
          <a:off x="5511012" y="1214196"/>
          <a:ext cx="62976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8A0FFC-3000-4B20-831F-A0C072741A1F}">
      <dsp:nvSpPr>
        <dsp:cNvPr id="0" name=""/>
        <dsp:cNvSpPr/>
      </dsp:nvSpPr>
      <dsp:spPr>
        <a:xfrm>
          <a:off x="5688177" y="1214196"/>
          <a:ext cx="2971647" cy="218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Software Reuse</a:t>
          </a:r>
        </a:p>
      </dsp:txBody>
      <dsp:txXfrm>
        <a:off x="5688177" y="1214196"/>
        <a:ext cx="2971647" cy="218752"/>
      </dsp:txXfrm>
    </dsp:sp>
    <dsp:sp modelId="{E42F17DC-C685-494D-9FD4-67DEFB32DD47}">
      <dsp:nvSpPr>
        <dsp:cNvPr id="0" name=""/>
        <dsp:cNvSpPr/>
      </dsp:nvSpPr>
      <dsp:spPr>
        <a:xfrm>
          <a:off x="5511012" y="1432949"/>
          <a:ext cx="62976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A59C9E-8CC7-4AF9-90F3-A5E07BCA7DA8}">
      <dsp:nvSpPr>
        <dsp:cNvPr id="0" name=""/>
        <dsp:cNvSpPr/>
      </dsp:nvSpPr>
      <dsp:spPr>
        <a:xfrm>
          <a:off x="5688177" y="1432949"/>
          <a:ext cx="2971647" cy="218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Prototyping</a:t>
          </a:r>
        </a:p>
      </dsp:txBody>
      <dsp:txXfrm>
        <a:off x="5688177" y="1432949"/>
        <a:ext cx="2971647" cy="218752"/>
      </dsp:txXfrm>
    </dsp:sp>
    <dsp:sp modelId="{BF35FF03-B581-4B1C-88BA-C39318912AC3}">
      <dsp:nvSpPr>
        <dsp:cNvPr id="0" name=""/>
        <dsp:cNvSpPr/>
      </dsp:nvSpPr>
      <dsp:spPr>
        <a:xfrm>
          <a:off x="5511012" y="1651702"/>
          <a:ext cx="62976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D1064F-D6CF-4F20-A5A2-D3166470767C}">
      <dsp:nvSpPr>
        <dsp:cNvPr id="0" name=""/>
        <dsp:cNvSpPr/>
      </dsp:nvSpPr>
      <dsp:spPr>
        <a:xfrm>
          <a:off x="5688177" y="1651702"/>
          <a:ext cx="2971647" cy="218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Version Control</a:t>
          </a:r>
        </a:p>
      </dsp:txBody>
      <dsp:txXfrm>
        <a:off x="5688177" y="1651702"/>
        <a:ext cx="2971647" cy="218752"/>
      </dsp:txXfrm>
    </dsp:sp>
    <dsp:sp modelId="{58815292-3186-4E3F-897B-BAEA133DB951}">
      <dsp:nvSpPr>
        <dsp:cNvPr id="0" name=""/>
        <dsp:cNvSpPr/>
      </dsp:nvSpPr>
      <dsp:spPr>
        <a:xfrm>
          <a:off x="5511012" y="1870455"/>
          <a:ext cx="62976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5432F2-981B-46BD-95FF-2A31126E5275}">
      <dsp:nvSpPr>
        <dsp:cNvPr id="0" name=""/>
        <dsp:cNvSpPr/>
      </dsp:nvSpPr>
      <dsp:spPr>
        <a:xfrm>
          <a:off x="5688177" y="1870455"/>
          <a:ext cx="2971647" cy="218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Configuration Management</a:t>
          </a:r>
        </a:p>
      </dsp:txBody>
      <dsp:txXfrm>
        <a:off x="5688177" y="1870455"/>
        <a:ext cx="2971647" cy="218752"/>
      </dsp:txXfrm>
    </dsp:sp>
    <dsp:sp modelId="{F8AC34F7-C402-4A1C-95C0-43E7D74A043F}">
      <dsp:nvSpPr>
        <dsp:cNvPr id="0" name=""/>
        <dsp:cNvSpPr/>
      </dsp:nvSpPr>
      <dsp:spPr>
        <a:xfrm>
          <a:off x="5511012" y="2089208"/>
          <a:ext cx="62976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00C494-E24D-4B3C-8734-B221D7FB9D97}">
      <dsp:nvSpPr>
        <dsp:cNvPr id="0" name=""/>
        <dsp:cNvSpPr/>
      </dsp:nvSpPr>
      <dsp:spPr>
        <a:xfrm>
          <a:off x="5688177" y="2089208"/>
          <a:ext cx="2971647" cy="218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IDE Tools</a:t>
          </a:r>
        </a:p>
      </dsp:txBody>
      <dsp:txXfrm>
        <a:off x="5688177" y="2089208"/>
        <a:ext cx="2971647" cy="218752"/>
      </dsp:txXfrm>
    </dsp:sp>
    <dsp:sp modelId="{A5D4B60A-22B1-4694-B59F-38F28ACEFF5E}">
      <dsp:nvSpPr>
        <dsp:cNvPr id="0" name=""/>
        <dsp:cNvSpPr/>
      </dsp:nvSpPr>
      <dsp:spPr>
        <a:xfrm>
          <a:off x="5511012" y="2307960"/>
          <a:ext cx="62976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37BC67-B0BE-4E64-90FA-FCDCC6BCF0F1}">
      <dsp:nvSpPr>
        <dsp:cNvPr id="0" name=""/>
        <dsp:cNvSpPr/>
      </dsp:nvSpPr>
      <dsp:spPr>
        <a:xfrm>
          <a:off x="5688177" y="2307960"/>
          <a:ext cx="2971647" cy="218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Training and Education</a:t>
          </a:r>
        </a:p>
      </dsp:txBody>
      <dsp:txXfrm>
        <a:off x="5688177" y="2307960"/>
        <a:ext cx="2971647" cy="218752"/>
      </dsp:txXfrm>
    </dsp:sp>
    <dsp:sp modelId="{9BFB0FCC-D73C-443D-8DD9-307F25AE19EF}">
      <dsp:nvSpPr>
        <dsp:cNvPr id="0" name=""/>
        <dsp:cNvSpPr/>
      </dsp:nvSpPr>
      <dsp:spPr>
        <a:xfrm>
          <a:off x="2362199" y="2529066"/>
          <a:ext cx="94487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EE4895-DC33-4AA5-AFF8-87C826640DEE}">
      <dsp:nvSpPr>
        <dsp:cNvPr id="0" name=""/>
        <dsp:cNvSpPr/>
      </dsp:nvSpPr>
      <dsp:spPr>
        <a:xfrm>
          <a:off x="2539364" y="2649497"/>
          <a:ext cx="2971647" cy="24086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Defect Detection and Removal</a:t>
          </a:r>
        </a:p>
      </dsp:txBody>
      <dsp:txXfrm>
        <a:off x="2539364" y="2649497"/>
        <a:ext cx="2971647" cy="2408634"/>
      </dsp:txXfrm>
    </dsp:sp>
    <dsp:sp modelId="{7613545C-63F1-410F-A411-178F10B350FD}">
      <dsp:nvSpPr>
        <dsp:cNvPr id="0" name=""/>
        <dsp:cNvSpPr/>
      </dsp:nvSpPr>
      <dsp:spPr>
        <a:xfrm>
          <a:off x="5688177" y="2649497"/>
          <a:ext cx="2971647" cy="1204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Review and Correct</a:t>
          </a:r>
        </a:p>
      </dsp:txBody>
      <dsp:txXfrm>
        <a:off x="5688177" y="2649497"/>
        <a:ext cx="2971647" cy="1204317"/>
      </dsp:txXfrm>
    </dsp:sp>
    <dsp:sp modelId="{1835575B-B82D-480C-8148-BECBF51750F4}">
      <dsp:nvSpPr>
        <dsp:cNvPr id="0" name=""/>
        <dsp:cNvSpPr/>
      </dsp:nvSpPr>
      <dsp:spPr>
        <a:xfrm>
          <a:off x="8836990" y="2649497"/>
          <a:ext cx="2971647" cy="213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Style and Standards Checkers</a:t>
          </a:r>
        </a:p>
      </dsp:txBody>
      <dsp:txXfrm>
        <a:off x="8836990" y="2649497"/>
        <a:ext cx="2971647" cy="213646"/>
      </dsp:txXfrm>
    </dsp:sp>
    <dsp:sp modelId="{31371D47-AE5F-4D1F-97DC-6A10EA8651C4}">
      <dsp:nvSpPr>
        <dsp:cNvPr id="0" name=""/>
        <dsp:cNvSpPr/>
      </dsp:nvSpPr>
      <dsp:spPr>
        <a:xfrm>
          <a:off x="8836990" y="2863143"/>
          <a:ext cx="2971647" cy="2304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Spelling and Grammar Checkers</a:t>
          </a:r>
        </a:p>
      </dsp:txBody>
      <dsp:txXfrm>
        <a:off x="8836990" y="2863143"/>
        <a:ext cx="2971647" cy="230433"/>
      </dsp:txXfrm>
    </dsp:sp>
    <dsp:sp modelId="{9ED9B33D-3ECC-4DF3-9DC7-45FFF30B79B6}">
      <dsp:nvSpPr>
        <dsp:cNvPr id="0" name=""/>
        <dsp:cNvSpPr/>
      </dsp:nvSpPr>
      <dsp:spPr>
        <a:xfrm>
          <a:off x="8836990" y="3093577"/>
          <a:ext cx="2971647" cy="758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Reviews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Desk Checks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Walkthroughs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Inspections</a:t>
          </a:r>
        </a:p>
      </dsp:txBody>
      <dsp:txXfrm>
        <a:off x="8836990" y="3093577"/>
        <a:ext cx="2971647" cy="758578"/>
      </dsp:txXfrm>
    </dsp:sp>
    <dsp:sp modelId="{DA413C6D-653E-4573-AFEB-8CD6EB539BC7}">
      <dsp:nvSpPr>
        <dsp:cNvPr id="0" name=""/>
        <dsp:cNvSpPr/>
      </dsp:nvSpPr>
      <dsp:spPr>
        <a:xfrm>
          <a:off x="5511012" y="3853814"/>
          <a:ext cx="62976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FE2976-BD2E-4609-873E-8C815D62F406}">
      <dsp:nvSpPr>
        <dsp:cNvPr id="0" name=""/>
        <dsp:cNvSpPr/>
      </dsp:nvSpPr>
      <dsp:spPr>
        <a:xfrm>
          <a:off x="5688177" y="3853814"/>
          <a:ext cx="2971647" cy="1204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Test and Debug</a:t>
          </a:r>
        </a:p>
      </dsp:txBody>
      <dsp:txXfrm>
        <a:off x="5688177" y="3853814"/>
        <a:ext cx="2971647" cy="1204317"/>
      </dsp:txXfrm>
    </dsp:sp>
    <dsp:sp modelId="{36968D4F-DAB4-4C94-9155-71E6B997837D}">
      <dsp:nvSpPr>
        <dsp:cNvPr id="0" name=""/>
        <dsp:cNvSpPr/>
      </dsp:nvSpPr>
      <dsp:spPr>
        <a:xfrm>
          <a:off x="8836990" y="3853814"/>
          <a:ext cx="2971647" cy="249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Regression Testing</a:t>
          </a:r>
        </a:p>
      </dsp:txBody>
      <dsp:txXfrm>
        <a:off x="8836990" y="3853814"/>
        <a:ext cx="2971647" cy="249764"/>
      </dsp:txXfrm>
    </dsp:sp>
    <dsp:sp modelId="{B5D7DB46-CF63-4996-A550-A99EBEBD733E}">
      <dsp:nvSpPr>
        <dsp:cNvPr id="0" name=""/>
        <dsp:cNvSpPr/>
      </dsp:nvSpPr>
      <dsp:spPr>
        <a:xfrm>
          <a:off x="8836990" y="4103579"/>
          <a:ext cx="2971647" cy="2452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Unit Testing</a:t>
          </a:r>
        </a:p>
      </dsp:txBody>
      <dsp:txXfrm>
        <a:off x="8836990" y="4103579"/>
        <a:ext cx="2971647" cy="245233"/>
      </dsp:txXfrm>
    </dsp:sp>
    <dsp:sp modelId="{E0E6E7EF-1014-4EE5-B806-193999641E16}">
      <dsp:nvSpPr>
        <dsp:cNvPr id="0" name=""/>
        <dsp:cNvSpPr/>
      </dsp:nvSpPr>
      <dsp:spPr>
        <a:xfrm>
          <a:off x="8836990" y="4348812"/>
          <a:ext cx="2971647" cy="219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Integration Testing</a:t>
          </a:r>
        </a:p>
      </dsp:txBody>
      <dsp:txXfrm>
        <a:off x="8836990" y="4348812"/>
        <a:ext cx="2971647" cy="219219"/>
      </dsp:txXfrm>
    </dsp:sp>
    <dsp:sp modelId="{4B0B9909-0C5E-44BE-BE97-FF5A125025E6}">
      <dsp:nvSpPr>
        <dsp:cNvPr id="0" name=""/>
        <dsp:cNvSpPr/>
      </dsp:nvSpPr>
      <dsp:spPr>
        <a:xfrm>
          <a:off x="8836990" y="4568032"/>
          <a:ext cx="2971647" cy="489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System Testing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Alpha Testing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Beta Testing</a:t>
          </a:r>
        </a:p>
      </dsp:txBody>
      <dsp:txXfrm>
        <a:off x="8836990" y="4568032"/>
        <a:ext cx="2971647" cy="489253"/>
      </dsp:txXfrm>
    </dsp:sp>
    <dsp:sp modelId="{82ABBEEA-9402-4CAC-A086-E655C7D02DE2}">
      <dsp:nvSpPr>
        <dsp:cNvPr id="0" name=""/>
        <dsp:cNvSpPr/>
      </dsp:nvSpPr>
      <dsp:spPr>
        <a:xfrm>
          <a:off x="2362199" y="5058132"/>
          <a:ext cx="94487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FE8EF-7E1D-4CC2-BD9F-B1936C0AC818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068796-915B-4F4F-972A-93A5DBC278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147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68796-915B-4F4F-972A-93A5DBC2787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184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68796-915B-4F4F-972A-93A5DBC2787E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125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1" y="0"/>
            <a:ext cx="12191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355848"/>
            <a:ext cx="107696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828800"/>
            <a:ext cx="107696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8798560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 bwMode="ltGray">
          <a:xfrm>
            <a:off x="8863584" y="0"/>
            <a:ext cx="33528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274641"/>
            <a:ext cx="2540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20796" y="6377460"/>
            <a:ext cx="51152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12192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744" y="118872"/>
            <a:ext cx="10684256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7552" y="1828800"/>
            <a:ext cx="10696448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73936"/>
            <a:ext cx="53848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73936"/>
            <a:ext cx="53848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98988"/>
            <a:ext cx="5386917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49512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698988"/>
            <a:ext cx="5389033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49512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784" y="152400"/>
            <a:ext cx="3364992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5837" y="1743134"/>
            <a:ext cx="7894188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784" y="1730018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5448"/>
            <a:ext cx="3366867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71741" y="1484808"/>
            <a:ext cx="8329863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728216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9456" y="1170432"/>
            <a:ext cx="3364992" cy="201168"/>
          </a:xfrm>
        </p:spPr>
        <p:txBody>
          <a:bodyPr/>
          <a:lstStyle/>
          <a:p>
            <a:fld id="{8A57E976-8075-4937-B12C-3CC32E54B430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 bwMode="invGray"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47744" y="1170432"/>
            <a:ext cx="6925056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19104" y="1170432"/>
            <a:ext cx="978485" cy="201168"/>
          </a:xfrm>
        </p:spPr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7" name="Rectangle 6"/>
          <p:cNvSpPr/>
          <p:nvPr/>
        </p:nvSpPr>
        <p:spPr bwMode="ltGray">
          <a:xfrm>
            <a:off x="1" y="1"/>
            <a:ext cx="12191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75192"/>
            <a:ext cx="109728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76999"/>
            <a:ext cx="28448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A57E976-8075-4937-B12C-3CC32E54B430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20796" y="6476999"/>
            <a:ext cx="7343625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39195" y="6476999"/>
            <a:ext cx="978485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xkcd.com/844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Use_case_restaurant_model.sv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commons.wikimedia.org/wiki/File:CheckEmail.svg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uml-diagrams.org/state-machine-diagrams.html#behavioral-state-machine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KP-UML-Generalization-20060325.sv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 3100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Week 15 - Monday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480EE-55EB-4195-8A60-B4B41299F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development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5522E-9A23-407F-BDB4-EB34EB39A0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Traditional methods</a:t>
            </a:r>
          </a:p>
          <a:p>
            <a:pPr lvl="1"/>
            <a:r>
              <a:rPr lang="en-US" dirty="0"/>
              <a:t>Careful planning and hierarchical leadership</a:t>
            </a:r>
          </a:p>
          <a:p>
            <a:pPr lvl="1"/>
            <a:r>
              <a:rPr lang="en-US" dirty="0"/>
              <a:t>Steps like requirement specification, design, implementation, testing, and maintenance</a:t>
            </a:r>
          </a:p>
          <a:p>
            <a:pPr lvl="1"/>
            <a:r>
              <a:rPr lang="en-US" dirty="0"/>
              <a:t>Example: Waterfall model</a:t>
            </a:r>
          </a:p>
          <a:p>
            <a:r>
              <a:rPr lang="en-US" dirty="0"/>
              <a:t>Agile methods</a:t>
            </a:r>
          </a:p>
          <a:p>
            <a:pPr lvl="1"/>
            <a:r>
              <a:rPr lang="en-US" dirty="0"/>
              <a:t>Constant iteration</a:t>
            </a:r>
          </a:p>
          <a:p>
            <a:pPr lvl="1"/>
            <a:r>
              <a:rPr lang="en-US" dirty="0"/>
              <a:t>Self-directed teams</a:t>
            </a:r>
          </a:p>
          <a:p>
            <a:pPr lvl="1"/>
            <a:r>
              <a:rPr lang="en-US" dirty="0"/>
              <a:t>Minimal documentation</a:t>
            </a:r>
          </a:p>
          <a:p>
            <a:pPr lvl="1"/>
            <a:r>
              <a:rPr lang="en-US" dirty="0"/>
              <a:t>Example: Scrum</a:t>
            </a:r>
          </a:p>
          <a:p>
            <a:r>
              <a:rPr lang="en-US" dirty="0"/>
              <a:t>Both methods are widely used and many successful teams use aspects of both</a:t>
            </a:r>
          </a:p>
          <a:p>
            <a:r>
              <a:rPr lang="en-US" dirty="0"/>
              <a:t>The project for this class will mostly employ traditional methods because agile works best with experienced developers</a:t>
            </a:r>
          </a:p>
        </p:txBody>
      </p:sp>
    </p:spTree>
    <p:extLst>
      <p:ext uri="{BB962C8B-B14F-4D97-AF65-F5344CB8AC3E}">
        <p14:creationId xmlns:p14="http://schemas.microsoft.com/office/powerpoint/2010/main" val="276815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41B959C-7EC6-464A-AF0A-E01C80A66F19}"/>
              </a:ext>
            </a:extLst>
          </p:cNvPr>
          <p:cNvSpPr/>
          <p:nvPr/>
        </p:nvSpPr>
        <p:spPr>
          <a:xfrm>
            <a:off x="8458200" y="3733800"/>
            <a:ext cx="2781300" cy="299959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 anchorCtr="0"/>
          <a:lstStyle/>
          <a:p>
            <a:pPr algn="ctr"/>
            <a:r>
              <a:rPr lang="en-US" dirty="0"/>
              <a:t>System Testing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DB2F04-D036-4AA1-AC56-750F4C05C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F5461-0F0B-42F8-9B12-D3359FA82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5192"/>
            <a:ext cx="7696200" cy="4625609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Unit tests</a:t>
            </a:r>
            <a:r>
              <a:rPr lang="en-US" dirty="0"/>
              <a:t> test a small piece of code (method or class) in isolation from other code</a:t>
            </a:r>
          </a:p>
          <a:p>
            <a:pPr lvl="1"/>
            <a:r>
              <a:rPr lang="en-US" dirty="0"/>
              <a:t>Often done by the author</a:t>
            </a:r>
          </a:p>
          <a:p>
            <a:r>
              <a:rPr lang="en-US" b="1" dirty="0"/>
              <a:t>Integration tests</a:t>
            </a:r>
            <a:r>
              <a:rPr lang="en-US" dirty="0"/>
              <a:t> test several small pieces of code together</a:t>
            </a:r>
          </a:p>
          <a:p>
            <a:pPr lvl="1"/>
            <a:r>
              <a:rPr lang="en-US" dirty="0"/>
              <a:t>By the author, a testing team, or both</a:t>
            </a:r>
          </a:p>
          <a:p>
            <a:r>
              <a:rPr lang="en-US" b="1" dirty="0"/>
              <a:t>Alpha and beta tests</a:t>
            </a:r>
            <a:r>
              <a:rPr lang="en-US" dirty="0"/>
              <a:t> test the whole product</a:t>
            </a:r>
          </a:p>
          <a:p>
            <a:pPr lvl="1"/>
            <a:r>
              <a:rPr lang="en-US" dirty="0"/>
              <a:t>Alpha tests usually have a testing team</a:t>
            </a:r>
          </a:p>
          <a:p>
            <a:pPr lvl="1"/>
            <a:r>
              <a:rPr lang="en-US" dirty="0"/>
              <a:t>Beta tests include users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71969FE-E414-407C-9B72-1AF4C57C58DF}"/>
              </a:ext>
            </a:extLst>
          </p:cNvPr>
          <p:cNvGraphicFramePr/>
          <p:nvPr>
            <p:extLst/>
          </p:nvPr>
        </p:nvGraphicFramePr>
        <p:xfrm>
          <a:off x="8382000" y="1546591"/>
          <a:ext cx="2857500" cy="4625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561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ABF66-9F6A-47F7-8E3D-3E85D8D5D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Breaking it all down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417B9F6-A99C-450B-B94F-B0B1C2770F12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228600" y="1600201"/>
          <a:ext cx="11811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309930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DA0DB-85F1-402A-81DF-E610BC795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Interaction Design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CB76A-20BB-446D-95FD-66B5ECC189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82416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C3993-BCDA-4486-A1B4-52A0CAD8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Interaction design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16982E13-3F6F-4182-9FAC-AFE9FCC824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Interaction design</a:t>
            </a:r>
            <a:r>
              <a:rPr lang="en-US" dirty="0"/>
              <a:t> is planning out the </a:t>
            </a:r>
            <a:r>
              <a:rPr lang="en-US" b="1" dirty="0"/>
              <a:t>user experience (UX)</a:t>
            </a:r>
            <a:r>
              <a:rPr lang="en-US" dirty="0"/>
              <a:t> for a software product</a:t>
            </a:r>
          </a:p>
          <a:p>
            <a:r>
              <a:rPr lang="en-US" dirty="0"/>
              <a:t>It cares about how the product looks and sounds (and, one day, smells?) and how the user gets output and puts input into it</a:t>
            </a:r>
          </a:p>
          <a:p>
            <a:r>
              <a:rPr lang="en-US" dirty="0"/>
              <a:t>This field used to get little attention from computer scientists, but it's really important</a:t>
            </a:r>
          </a:p>
          <a:p>
            <a:pPr lvl="1"/>
            <a:r>
              <a:rPr lang="en-US" dirty="0"/>
              <a:t>Apple is a great posterchild for showing off the value of UX</a:t>
            </a:r>
          </a:p>
          <a:p>
            <a:pPr lvl="1"/>
            <a:r>
              <a:rPr lang="en-US" dirty="0"/>
              <a:t>Even Microsoft, maligned for its user interfaces, has invested lots of money studying how to make windows and icons easier to use</a:t>
            </a:r>
          </a:p>
          <a:p>
            <a:r>
              <a:rPr lang="en-US" dirty="0"/>
              <a:t>UX is part of the field of </a:t>
            </a:r>
            <a:r>
              <a:rPr lang="en-US" b="1" dirty="0"/>
              <a:t>human computer interaction (HCI)</a:t>
            </a:r>
            <a:r>
              <a:rPr lang="en-US" dirty="0"/>
              <a:t>, which combines ergonomics, physiology, psychology, and graphic design with computer science</a:t>
            </a:r>
          </a:p>
          <a:p>
            <a:r>
              <a:rPr lang="en-US" dirty="0"/>
              <a:t>The quality of a user interface is called its </a:t>
            </a:r>
            <a:r>
              <a:rPr lang="en-US" b="1" dirty="0"/>
              <a:t>usability</a:t>
            </a:r>
          </a:p>
        </p:txBody>
      </p:sp>
    </p:spTree>
    <p:extLst>
      <p:ext uri="{BB962C8B-B14F-4D97-AF65-F5344CB8AC3E}">
        <p14:creationId xmlns:p14="http://schemas.microsoft.com/office/powerpoint/2010/main" val="330806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D2A0E-EC07-4F40-A15C-961841C84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interaction design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37300-CA78-491D-80B9-E56398454B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Effectiveness:</a:t>
            </a:r>
            <a:r>
              <a:rPr lang="en-US" dirty="0"/>
              <a:t> User can access all the features they need</a:t>
            </a:r>
          </a:p>
          <a:p>
            <a:r>
              <a:rPr lang="en-US" b="1" dirty="0"/>
              <a:t>Efficiency:</a:t>
            </a:r>
            <a:r>
              <a:rPr lang="en-US" dirty="0"/>
              <a:t> Users can achieve their goals quickly</a:t>
            </a:r>
          </a:p>
          <a:p>
            <a:r>
              <a:rPr lang="en-US" b="1" dirty="0"/>
              <a:t>Safety:</a:t>
            </a:r>
            <a:r>
              <a:rPr lang="en-US" dirty="0"/>
              <a:t> Users and computers aren't harmed</a:t>
            </a:r>
          </a:p>
          <a:p>
            <a:r>
              <a:rPr lang="en-US" b="1" dirty="0"/>
              <a:t>Learnability:</a:t>
            </a:r>
            <a:r>
              <a:rPr lang="en-US" dirty="0"/>
              <a:t> Users become proficient quickly</a:t>
            </a:r>
          </a:p>
          <a:p>
            <a:r>
              <a:rPr lang="en-US" b="1" dirty="0"/>
              <a:t>Memorability:</a:t>
            </a:r>
            <a:r>
              <a:rPr lang="en-US" dirty="0"/>
              <a:t> Users regain proficiency quickly after time away from the product</a:t>
            </a:r>
          </a:p>
          <a:p>
            <a:r>
              <a:rPr lang="en-US" b="1" dirty="0"/>
              <a:t>Enjoyability:</a:t>
            </a:r>
            <a:r>
              <a:rPr lang="en-US" dirty="0"/>
              <a:t> Users experience positive emotions when using the product</a:t>
            </a:r>
          </a:p>
          <a:p>
            <a:r>
              <a:rPr lang="en-US" b="1" dirty="0"/>
              <a:t>Beauty:</a:t>
            </a:r>
            <a:r>
              <a:rPr lang="en-US" dirty="0"/>
              <a:t> Users find the product aesthetically pleasing</a:t>
            </a:r>
          </a:p>
        </p:txBody>
      </p:sp>
    </p:spTree>
    <p:extLst>
      <p:ext uri="{BB962C8B-B14F-4D97-AF65-F5344CB8AC3E}">
        <p14:creationId xmlns:p14="http://schemas.microsoft.com/office/powerpoint/2010/main" val="409071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0AE00-B1C1-4321-B494-C099C9867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Interaction design 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5D8603-7712-46E4-A9EB-901E513099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Before coding the UX, models are incredibly helpful to plan out how it looks and behaves</a:t>
            </a:r>
          </a:p>
          <a:p>
            <a:r>
              <a:rPr lang="en-US" b="1" dirty="0"/>
              <a:t>Static interaction design models</a:t>
            </a:r>
            <a:r>
              <a:rPr lang="en-US" dirty="0"/>
              <a:t> show the audio and visual parts of the product that don't change during execution</a:t>
            </a:r>
          </a:p>
          <a:p>
            <a:r>
              <a:rPr lang="en-US" b="1" dirty="0"/>
              <a:t>Dynamic interaction design models</a:t>
            </a:r>
            <a:r>
              <a:rPr lang="en-US" dirty="0"/>
              <a:t> show behavior during execution</a:t>
            </a:r>
          </a:p>
          <a:p>
            <a:r>
              <a:rPr lang="en-US" dirty="0"/>
              <a:t>Both are useful</a:t>
            </a:r>
          </a:p>
        </p:txBody>
      </p:sp>
    </p:spTree>
    <p:extLst>
      <p:ext uri="{BB962C8B-B14F-4D97-AF65-F5344CB8AC3E}">
        <p14:creationId xmlns:p14="http://schemas.microsoft.com/office/powerpoint/2010/main" val="365289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4A5A03-14DE-485B-A64A-71B3B8476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2209800"/>
            <a:ext cx="6096164" cy="39613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D22090-71CF-44F1-8DF2-D05537C98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 diagrams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EC4C7-FFB1-4107-84DC-725A8E3A6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5192"/>
            <a:ext cx="5257800" cy="462560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 </a:t>
            </a:r>
            <a:r>
              <a:rPr lang="en-US" b="1" dirty="0"/>
              <a:t>use case</a:t>
            </a:r>
            <a:r>
              <a:rPr lang="en-US" dirty="0"/>
              <a:t> is an interaction between a product and its environment</a:t>
            </a:r>
          </a:p>
          <a:p>
            <a:r>
              <a:rPr lang="en-US" dirty="0"/>
              <a:t>An </a:t>
            </a:r>
            <a:r>
              <a:rPr lang="en-US" b="1" dirty="0"/>
              <a:t>actor</a:t>
            </a:r>
            <a:r>
              <a:rPr lang="en-US" dirty="0"/>
              <a:t> is an agent that interacts with a product</a:t>
            </a:r>
          </a:p>
          <a:p>
            <a:r>
              <a:rPr lang="en-US" b="1" dirty="0"/>
              <a:t>Use case diagrams</a:t>
            </a:r>
            <a:r>
              <a:rPr lang="en-US" dirty="0"/>
              <a:t> (which we've seen before) are static interaction design models that represent the actors that interact with use cases</a:t>
            </a:r>
          </a:p>
        </p:txBody>
      </p:sp>
    </p:spTree>
    <p:extLst>
      <p:ext uri="{BB962C8B-B14F-4D97-AF65-F5344CB8AC3E}">
        <p14:creationId xmlns:p14="http://schemas.microsoft.com/office/powerpoint/2010/main" val="102724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D286C-519F-4FF9-A8F0-AF57BD8E8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Layout diagrams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7F847-35EB-46E3-9AF4-008DCD293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5192"/>
            <a:ext cx="4800600" cy="4625609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Screen layout diagrams</a:t>
            </a:r>
            <a:r>
              <a:rPr lang="en-US" dirty="0"/>
              <a:t> and </a:t>
            </a:r>
            <a:r>
              <a:rPr lang="en-US" b="1" dirty="0"/>
              <a:t>page layout diagrams</a:t>
            </a:r>
            <a:r>
              <a:rPr lang="en-US" dirty="0"/>
              <a:t> are drawings of a product's visual display</a:t>
            </a:r>
          </a:p>
          <a:p>
            <a:r>
              <a:rPr lang="en-US" dirty="0"/>
              <a:t>A </a:t>
            </a:r>
            <a:r>
              <a:rPr lang="en-US" b="1" dirty="0"/>
              <a:t>wireframe</a:t>
            </a:r>
            <a:r>
              <a:rPr lang="en-US" dirty="0"/>
              <a:t> is a low-fidelity version that gives a rough layout without a lot of detail</a:t>
            </a:r>
          </a:p>
          <a:p>
            <a:r>
              <a:rPr lang="en-US" dirty="0"/>
              <a:t>It's good to start with a wireframe and refine it with more detail later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B757E9-2191-4282-B458-5DE82E12A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2278132"/>
            <a:ext cx="6477000" cy="361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56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DAC2E-415E-4277-8C34-A49C39EE9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 descriptions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7D9E1-99DD-4A23-9498-6607CA813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823" y="1775192"/>
            <a:ext cx="4254377" cy="462560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 use case diagram shows which actors interact with use cases</a:t>
            </a:r>
          </a:p>
          <a:p>
            <a:r>
              <a:rPr lang="en-US" dirty="0"/>
              <a:t>However, it doesn't explain what they </a:t>
            </a:r>
            <a:r>
              <a:rPr lang="en-US" i="1" dirty="0"/>
              <a:t>do</a:t>
            </a:r>
          </a:p>
          <a:p>
            <a:r>
              <a:rPr lang="en-US" dirty="0"/>
              <a:t>A </a:t>
            </a:r>
            <a:r>
              <a:rPr lang="en-US" b="1" dirty="0"/>
              <a:t>use case description</a:t>
            </a:r>
            <a:r>
              <a:rPr lang="en-US" dirty="0"/>
              <a:t> is formatted text that explains the actions that an actor makes</a:t>
            </a:r>
          </a:p>
          <a:p>
            <a:r>
              <a:rPr lang="en-US" dirty="0"/>
              <a:t>The use case description is a dynamic interaction design model</a:t>
            </a:r>
          </a:p>
          <a:p>
            <a:r>
              <a:rPr lang="en-US" dirty="0"/>
              <a:t>Example template: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9A25863-B819-42AF-B6C0-3A93AEC9EF8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737223" y="1905000"/>
          <a:ext cx="6997577" cy="41529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044577">
                  <a:extLst>
                    <a:ext uri="{9D8B030D-6E8A-4147-A177-3AD203B41FA5}">
                      <a16:colId xmlns:a16="http://schemas.microsoft.com/office/drawing/2014/main" val="276296236"/>
                    </a:ext>
                  </a:extLst>
                </a:gridCol>
                <a:gridCol w="4953000">
                  <a:extLst>
                    <a:ext uri="{9D8B030D-6E8A-4147-A177-3AD203B41FA5}">
                      <a16:colId xmlns:a16="http://schemas.microsoft.com/office/drawing/2014/main" val="669503009"/>
                    </a:ext>
                  </a:extLst>
                </a:gridCol>
              </a:tblGrid>
              <a:tr h="398327"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Use Case Name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 identify the use case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511724493"/>
                  </a:ext>
                </a:extLst>
              </a:tr>
              <a:tr h="398327"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Actors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 agents participating in the use case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93816744"/>
                  </a:ext>
                </a:extLst>
              </a:tr>
              <a:tr h="687523"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Stakeholders and Needs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What this use case does to meet stakeholder needs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33100500"/>
                  </a:ext>
                </a:extLst>
              </a:tr>
              <a:tr h="497023"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Preconditions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What must be true before this use case begins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731745412"/>
                  </a:ext>
                </a:extLst>
              </a:tr>
              <a:tr h="398327"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Post conditions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What will be true when this use case ends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86118671"/>
                  </a:ext>
                </a:extLst>
              </a:tr>
              <a:tr h="398327"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Trigger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 event that causes this use case to begin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239223052"/>
                  </a:ext>
                </a:extLst>
              </a:tr>
              <a:tr h="687523"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Basic Flow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 steps in a typical successful instance of this use case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527679"/>
                  </a:ext>
                </a:extLst>
              </a:tr>
              <a:tr h="687523"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Extensions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 steps in alternative instances of this use case due to variations in normal flow or errors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46818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460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829EB-B060-4EDC-BFB2-B447830BD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SAC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854DB-89C5-4623-B620-8687C64453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Design principles</a:t>
            </a:r>
            <a:r>
              <a:rPr lang="en-US" dirty="0"/>
              <a:t> favor certain characteristics to make a design better</a:t>
            </a:r>
          </a:p>
          <a:p>
            <a:r>
              <a:rPr lang="en-US" dirty="0"/>
              <a:t>SAC principles are three general interaction design principles</a:t>
            </a:r>
          </a:p>
          <a:p>
            <a:r>
              <a:rPr lang="en-US" b="1" dirty="0"/>
              <a:t>Simplicity</a:t>
            </a:r>
          </a:p>
          <a:p>
            <a:pPr lvl="1"/>
            <a:r>
              <a:rPr lang="en-US" dirty="0"/>
              <a:t>Simple designs are better</a:t>
            </a:r>
          </a:p>
          <a:p>
            <a:pPr lvl="1"/>
            <a:r>
              <a:rPr lang="en-US" dirty="0"/>
              <a:t>Lots of options are confusing for the user</a:t>
            </a:r>
          </a:p>
          <a:p>
            <a:pPr lvl="1"/>
            <a:r>
              <a:rPr lang="en-US" dirty="0"/>
              <a:t>It's better to make commonly used options easy and require a little more work for unusual options</a:t>
            </a:r>
          </a:p>
          <a:p>
            <a:r>
              <a:rPr lang="en-US" b="1" dirty="0"/>
              <a:t>Accessibility</a:t>
            </a:r>
          </a:p>
          <a:p>
            <a:pPr lvl="1"/>
            <a:r>
              <a:rPr lang="en-US" dirty="0"/>
              <a:t>Designs that can be used be more people are better</a:t>
            </a:r>
          </a:p>
          <a:p>
            <a:pPr lvl="1"/>
            <a:r>
              <a:rPr lang="en-US" dirty="0"/>
              <a:t>Considerations: color blindness, things too small to see or interact with</a:t>
            </a:r>
          </a:p>
          <a:p>
            <a:r>
              <a:rPr lang="en-US" b="1" dirty="0"/>
              <a:t>Consistency</a:t>
            </a:r>
          </a:p>
          <a:p>
            <a:pPr lvl="1"/>
            <a:r>
              <a:rPr lang="en-US" dirty="0"/>
              <a:t>Designs that present data in similar ways are better</a:t>
            </a:r>
          </a:p>
          <a:p>
            <a:pPr lvl="1"/>
            <a:r>
              <a:rPr lang="en-US" dirty="0"/>
              <a:t>Example: use consistent navigation controls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88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AF87D-21FE-4D4A-8F40-BD5993E68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and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B2BB0-F339-4ACB-82CD-742A271CE7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Requirements</a:t>
            </a:r>
            <a:r>
              <a:rPr lang="en-US" dirty="0"/>
              <a:t> are functions or characteristics that software has</a:t>
            </a:r>
          </a:p>
          <a:p>
            <a:r>
              <a:rPr lang="en-US" b="1" dirty="0"/>
              <a:t>Customers</a:t>
            </a:r>
            <a:r>
              <a:rPr lang="en-US" dirty="0"/>
              <a:t> or </a:t>
            </a:r>
            <a:r>
              <a:rPr lang="en-US" b="1" dirty="0"/>
              <a:t>users</a:t>
            </a:r>
            <a:r>
              <a:rPr lang="en-US" dirty="0"/>
              <a:t> determine the requirements</a:t>
            </a:r>
          </a:p>
          <a:p>
            <a:r>
              <a:rPr lang="en-US" b="1" dirty="0"/>
              <a:t>Stakeholder</a:t>
            </a:r>
            <a:r>
              <a:rPr lang="en-US" dirty="0"/>
              <a:t> is a broad term that includes customers, users, developer, managers, and maybe the public</a:t>
            </a:r>
          </a:p>
          <a:p>
            <a:r>
              <a:rPr lang="en-US" b="1" dirty="0"/>
              <a:t>Designs</a:t>
            </a:r>
            <a:r>
              <a:rPr lang="en-US" dirty="0"/>
              <a:t> specify how the software system will meet the requirements</a:t>
            </a:r>
          </a:p>
          <a:p>
            <a:r>
              <a:rPr lang="en-US" dirty="0"/>
              <a:t>Designs can look at a system from different aspects</a:t>
            </a:r>
          </a:p>
          <a:p>
            <a:r>
              <a:rPr lang="en-US" b="1" dirty="0"/>
              <a:t>Design patterns</a:t>
            </a:r>
            <a:r>
              <a:rPr lang="en-US" dirty="0"/>
              <a:t> are standard solutions to problems that have been useful in the past and can help structure designs</a:t>
            </a:r>
          </a:p>
        </p:txBody>
      </p:sp>
    </p:spTree>
    <p:extLst>
      <p:ext uri="{BB962C8B-B14F-4D97-AF65-F5344CB8AC3E}">
        <p14:creationId xmlns:p14="http://schemas.microsoft.com/office/powerpoint/2010/main" val="169860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A13B9-37FA-4652-A57A-0F5819511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1558A-8529-46EE-BCB4-7BF78DD4E6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CAP principles are focused on appearance</a:t>
            </a:r>
          </a:p>
          <a:p>
            <a:r>
              <a:rPr lang="en-US" b="1" dirty="0"/>
              <a:t>Contrast</a:t>
            </a:r>
          </a:p>
          <a:p>
            <a:pPr lvl="1"/>
            <a:r>
              <a:rPr lang="en-US" dirty="0"/>
              <a:t>Designs that make different things obviously different are better</a:t>
            </a:r>
          </a:p>
          <a:p>
            <a:pPr lvl="1"/>
            <a:r>
              <a:rPr lang="en-US" dirty="0"/>
              <a:t>Example: italics and bold</a:t>
            </a:r>
          </a:p>
          <a:p>
            <a:pPr lvl="1"/>
            <a:r>
              <a:rPr lang="en-US" dirty="0"/>
              <a:t>Example: font size to distinguish headings from text</a:t>
            </a:r>
          </a:p>
          <a:p>
            <a:r>
              <a:rPr lang="en-US" b="1" dirty="0"/>
              <a:t>Alignment</a:t>
            </a:r>
          </a:p>
          <a:p>
            <a:pPr lvl="1"/>
            <a:r>
              <a:rPr lang="en-US" dirty="0"/>
              <a:t>Designs that line up on a grid are better</a:t>
            </a:r>
          </a:p>
          <a:p>
            <a:pPr lvl="1"/>
            <a:r>
              <a:rPr lang="en-US" dirty="0"/>
              <a:t>Indentation is useful</a:t>
            </a:r>
          </a:p>
          <a:p>
            <a:r>
              <a:rPr lang="en-US" b="1" dirty="0"/>
              <a:t>Proximity</a:t>
            </a:r>
          </a:p>
          <a:p>
            <a:pPr lvl="1"/>
            <a:r>
              <a:rPr lang="en-US" dirty="0"/>
              <a:t>Designs that group related things together are better</a:t>
            </a:r>
          </a:p>
        </p:txBody>
      </p:sp>
    </p:spTree>
    <p:extLst>
      <p:ext uri="{BB962C8B-B14F-4D97-AF65-F5344CB8AC3E}">
        <p14:creationId xmlns:p14="http://schemas.microsoft.com/office/powerpoint/2010/main" val="262545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947F8-22B6-4AEE-A8F9-7B5C83FEB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FeVER</a:t>
            </a:r>
            <a:r>
              <a:rPr lang="en-US" dirty="0"/>
              <a:t>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A4854B-A29B-4EE8-B51B-7FFFEEF2BD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FeVER</a:t>
            </a:r>
            <a:r>
              <a:rPr lang="en-US" dirty="0"/>
              <a:t> principles are about behavior</a:t>
            </a:r>
          </a:p>
          <a:p>
            <a:r>
              <a:rPr lang="en-US" b="1" dirty="0"/>
              <a:t>Feedback</a:t>
            </a:r>
          </a:p>
          <a:p>
            <a:pPr lvl="1"/>
            <a:r>
              <a:rPr lang="en-US" dirty="0"/>
              <a:t>Designs that acknowledge user actions are better</a:t>
            </a:r>
          </a:p>
          <a:p>
            <a:pPr lvl="1"/>
            <a:r>
              <a:rPr lang="en-US" dirty="0"/>
              <a:t>Otherwise, how do you know if what you're doing has an effect?</a:t>
            </a:r>
          </a:p>
          <a:p>
            <a:r>
              <a:rPr lang="en-US" b="1" dirty="0"/>
              <a:t>Visibility</a:t>
            </a:r>
          </a:p>
          <a:p>
            <a:pPr lvl="1"/>
            <a:r>
              <a:rPr lang="en-US" dirty="0"/>
              <a:t>Designs that display their state and available operations are better</a:t>
            </a:r>
          </a:p>
          <a:p>
            <a:pPr lvl="1"/>
            <a:r>
              <a:rPr lang="en-US" dirty="0"/>
              <a:t>Are we in Arm Bomb or Disarm Bomb mode?</a:t>
            </a:r>
          </a:p>
          <a:p>
            <a:r>
              <a:rPr lang="en-US" b="1" dirty="0"/>
              <a:t>Error Prevention and Recovery</a:t>
            </a:r>
          </a:p>
          <a:p>
            <a:pPr lvl="1"/>
            <a:r>
              <a:rPr lang="en-US" dirty="0"/>
              <a:t>Designs that prevent user errors and allow error recovery are better</a:t>
            </a:r>
          </a:p>
          <a:p>
            <a:pPr lvl="1"/>
            <a:r>
              <a:rPr lang="en-US" dirty="0"/>
              <a:t>Prevention example: disable buttons that shouldn't be pressed</a:t>
            </a:r>
          </a:p>
          <a:p>
            <a:pPr lvl="1"/>
            <a:r>
              <a:rPr lang="en-US" dirty="0"/>
              <a:t>Recovery example: allow undo or ask "Are you sure?" before doing something dangerous</a:t>
            </a:r>
          </a:p>
        </p:txBody>
      </p:sp>
    </p:spTree>
    <p:extLst>
      <p:ext uri="{BB962C8B-B14F-4D97-AF65-F5344CB8AC3E}">
        <p14:creationId xmlns:p14="http://schemas.microsoft.com/office/powerpoint/2010/main" val="296253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DA0DB-85F1-402A-81DF-E610BC795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Engineering Design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CB76A-20BB-446D-95FD-66B5ECC189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705832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4C896-8425-463A-8A0D-38619D5AB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7D216-0230-49C8-A275-74079ABF0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5193"/>
            <a:ext cx="10972800" cy="333020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As with interface design, simpler designs are better</a:t>
            </a:r>
          </a:p>
          <a:p>
            <a:r>
              <a:rPr lang="en-US" dirty="0"/>
              <a:t>What is simplicity?</a:t>
            </a:r>
          </a:p>
          <a:p>
            <a:pPr lvl="1"/>
            <a:r>
              <a:rPr lang="en-US" dirty="0"/>
              <a:t>Fewer lines of code</a:t>
            </a:r>
          </a:p>
          <a:p>
            <a:pPr lvl="1"/>
            <a:r>
              <a:rPr lang="en-US" dirty="0"/>
              <a:t>Fewer control structures</a:t>
            </a:r>
          </a:p>
          <a:p>
            <a:pPr lvl="1"/>
            <a:r>
              <a:rPr lang="en-US" dirty="0"/>
              <a:t>Fewer connections between different parts</a:t>
            </a:r>
          </a:p>
          <a:p>
            <a:pPr lvl="1"/>
            <a:r>
              <a:rPr lang="en-US" dirty="0"/>
              <a:t>Fewer computations with different kinds of objects</a:t>
            </a:r>
          </a:p>
          <a:p>
            <a:r>
              <a:rPr lang="en-US" dirty="0"/>
              <a:t>A good rule of thumb is which design is easiest to understand</a:t>
            </a:r>
          </a:p>
          <a:p>
            <a:r>
              <a:rPr lang="en-US" dirty="0"/>
              <a:t>Simplicity is a good goal, but some important algorithms in computer science are necessarily complex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1E3ED4-BA6E-4BC9-BDFD-07CB03313F53}"/>
              </a:ext>
            </a:extLst>
          </p:cNvPr>
          <p:cNvSpPr/>
          <p:nvPr/>
        </p:nvSpPr>
        <p:spPr>
          <a:xfrm>
            <a:off x="609600" y="5181601"/>
            <a:ext cx="10972800" cy="13715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 dirty="0"/>
              <a:t>Everything should be made as simple as possible, but not simpler.</a:t>
            </a:r>
          </a:p>
          <a:p>
            <a:pPr algn="r"/>
            <a:r>
              <a:rPr lang="en-US" dirty="0"/>
              <a:t>-Attributed to Albert Einstein, who probably did not say it quite like that</a:t>
            </a:r>
          </a:p>
        </p:txBody>
      </p:sp>
    </p:spTree>
    <p:extLst>
      <p:ext uri="{BB962C8B-B14F-4D97-AF65-F5344CB8AC3E}">
        <p14:creationId xmlns:p14="http://schemas.microsoft.com/office/powerpoint/2010/main" val="356023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27ED2-7CB9-44C1-ABD7-F8C5B6642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modules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820C4-C9F3-4186-9839-A5388F9B9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Designs with small modules are better</a:t>
            </a:r>
          </a:p>
          <a:p>
            <a:r>
              <a:rPr lang="en-US" dirty="0"/>
              <a:t>Smaller modules are easier to read, to write, to understand, and to test</a:t>
            </a:r>
          </a:p>
          <a:p>
            <a:r>
              <a:rPr lang="en-US" dirty="0"/>
              <a:t>Miscellaneous guidelines:</a:t>
            </a:r>
          </a:p>
          <a:p>
            <a:pPr lvl="1"/>
            <a:r>
              <a:rPr lang="en-US" dirty="0"/>
              <a:t>Classes should have no more than a dozen operations (methods)</a:t>
            </a:r>
          </a:p>
          <a:p>
            <a:pPr lvl="1"/>
            <a:r>
              <a:rPr lang="en-US" dirty="0"/>
              <a:t>Classes should be no more than 500 lines long</a:t>
            </a:r>
          </a:p>
          <a:p>
            <a:pPr lvl="1"/>
            <a:r>
              <a:rPr lang="en-US" dirty="0"/>
              <a:t>Operations should be no more than 50 lines long</a:t>
            </a:r>
          </a:p>
          <a:p>
            <a:pPr lvl="1"/>
            <a:r>
              <a:rPr lang="en-US" dirty="0"/>
              <a:t>I have heard that you should be able to cover a method with your hand</a:t>
            </a:r>
          </a:p>
          <a:p>
            <a:r>
              <a:rPr lang="en-US" dirty="0"/>
              <a:t>Of course, it is often impossible to follow these guidelines</a:t>
            </a:r>
          </a:p>
        </p:txBody>
      </p:sp>
    </p:spTree>
    <p:extLst>
      <p:ext uri="{BB962C8B-B14F-4D97-AF65-F5344CB8AC3E}">
        <p14:creationId xmlns:p14="http://schemas.microsoft.com/office/powerpoint/2010/main" val="403530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2D420-973E-45EE-AA9D-B98A42E49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hiding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993A7-9248-47CF-B74C-E7308CD318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Each module should shield the internal details of its operation from other modules</a:t>
            </a:r>
          </a:p>
          <a:p>
            <a:r>
              <a:rPr lang="en-US" dirty="0"/>
              <a:t>Declare variables with the smallest scope possible</a:t>
            </a:r>
          </a:p>
          <a:p>
            <a:r>
              <a:rPr lang="en-US" dirty="0"/>
              <a:t>Use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n-US" dirty="0"/>
              <a:t> (and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protected</a:t>
            </a:r>
            <a:r>
              <a:rPr lang="en-US" dirty="0"/>
              <a:t>) keywords in OOP languages to hide data (and even methods) from outside classes</a:t>
            </a:r>
          </a:p>
          <a:p>
            <a:r>
              <a:rPr lang="en-US" dirty="0"/>
              <a:t>Advantages of information hiding:</a:t>
            </a:r>
          </a:p>
          <a:p>
            <a:pPr lvl="1"/>
            <a:r>
              <a:rPr lang="en-US" dirty="0"/>
              <a:t>Modules that hide their internals can change them without affecting other thins</a:t>
            </a:r>
          </a:p>
          <a:p>
            <a:pPr lvl="1"/>
            <a:r>
              <a:rPr lang="en-US" dirty="0"/>
              <a:t>Modules that hide information are easier to understand, test, and reuse because they stand on their own</a:t>
            </a:r>
          </a:p>
          <a:p>
            <a:pPr lvl="1"/>
            <a:r>
              <a:rPr lang="en-US" dirty="0"/>
              <a:t>Modules that hide information are more secure and less likely to be affected by outside errors</a:t>
            </a:r>
          </a:p>
          <a:p>
            <a:r>
              <a:rPr lang="en-US" dirty="0"/>
              <a:t>This is why we use mutators and accessors instead of making members public</a:t>
            </a:r>
          </a:p>
        </p:txBody>
      </p:sp>
    </p:spTree>
    <p:extLst>
      <p:ext uri="{BB962C8B-B14F-4D97-AF65-F5344CB8AC3E}">
        <p14:creationId xmlns:p14="http://schemas.microsoft.com/office/powerpoint/2010/main" val="4266878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DA74-4016-4AEE-B794-D5BB9B221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Minimize module coupling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E7C04-B447-4050-8C73-59D3246A35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Module coupling</a:t>
            </a:r>
            <a:r>
              <a:rPr lang="en-US" dirty="0"/>
              <a:t> is the amount of connectivity between two modules</a:t>
            </a:r>
          </a:p>
          <a:p>
            <a:r>
              <a:rPr lang="en-US" dirty="0"/>
              <a:t>Modules can be coupled in the following ways:</a:t>
            </a:r>
          </a:p>
          <a:p>
            <a:pPr lvl="1"/>
            <a:r>
              <a:rPr lang="en-US" dirty="0"/>
              <a:t>One class is an ancestor of another class</a:t>
            </a:r>
          </a:p>
          <a:p>
            <a:pPr lvl="1"/>
            <a:r>
              <a:rPr lang="en-US" dirty="0"/>
              <a:t>One class has a member whose type is another class</a:t>
            </a:r>
          </a:p>
          <a:p>
            <a:pPr lvl="1"/>
            <a:r>
              <a:rPr lang="en-US" dirty="0"/>
              <a:t>One class has an operation (method) parameter whose type is another class</a:t>
            </a:r>
          </a:p>
          <a:p>
            <a:pPr lvl="1"/>
            <a:r>
              <a:rPr lang="en-US" dirty="0"/>
              <a:t>One operation calls an operation on another class</a:t>
            </a:r>
          </a:p>
          <a:p>
            <a:r>
              <a:rPr lang="en-US" dirty="0"/>
              <a:t>If there two modules have many of these couplings, we say that they are </a:t>
            </a:r>
            <a:r>
              <a:rPr lang="en-US" b="1" dirty="0"/>
              <a:t>strongly coupled</a:t>
            </a:r>
            <a:r>
              <a:rPr lang="en-US" dirty="0"/>
              <a:t> or </a:t>
            </a:r>
            <a:r>
              <a:rPr lang="en-US" b="1" dirty="0"/>
              <a:t>tightly coupled</a:t>
            </a:r>
          </a:p>
          <a:p>
            <a:r>
              <a:rPr lang="en-US" dirty="0"/>
              <a:t>When modules are strongly coupled, it's hard to use them independently and hard to change one without causing problems in the other</a:t>
            </a:r>
          </a:p>
          <a:p>
            <a:r>
              <a:rPr lang="en-US" dirty="0"/>
              <a:t>Try to write classes to be as general as possible instead of tied to a specific problem or set of classes</a:t>
            </a:r>
          </a:p>
          <a:p>
            <a:r>
              <a:rPr lang="en-US" dirty="0"/>
              <a:t>Using interfaces helps</a:t>
            </a:r>
          </a:p>
          <a:p>
            <a:endParaRPr lang="en-US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701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EC20A-3B6A-48E7-9B39-5C5E46A41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Maximize module cohesion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0AD06-771E-4E9F-A1EF-C91E0D9491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Module cohesion</a:t>
            </a:r>
            <a:r>
              <a:rPr lang="en-US" dirty="0"/>
              <a:t> is how much the stuff in the module is related to the other stuff in the module</a:t>
            </a:r>
          </a:p>
          <a:p>
            <a:r>
              <a:rPr lang="en-US" dirty="0"/>
              <a:t>We want everything in a class to be closely related</a:t>
            </a:r>
          </a:p>
          <a:p>
            <a:r>
              <a:rPr lang="en-US" dirty="0"/>
              <a:t>It's best if a class keeps the smallest amount of information possible about other classes</a:t>
            </a:r>
          </a:p>
          <a:p>
            <a:r>
              <a:rPr lang="en-US" dirty="0"/>
              <a:t>More module cohesion usually leads to looser module coupling</a:t>
            </a:r>
          </a:p>
          <a:p>
            <a:r>
              <a:rPr lang="en-US" dirty="0"/>
              <a:t>Sometimes a module being hard to name suggests that its data or operations are not cohesive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04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A0569-E346-4E1A-B17D-31F19DD97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9A42B-8099-4384-80DB-84941615C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775192"/>
            <a:ext cx="7235451" cy="4625609"/>
          </a:xfrm>
        </p:spPr>
        <p:txBody>
          <a:bodyPr>
            <a:normAutofit/>
          </a:bodyPr>
          <a:lstStyle/>
          <a:p>
            <a:r>
              <a:rPr lang="en-US" dirty="0"/>
              <a:t>The design process is a microcosm of the larger software development process</a:t>
            </a:r>
          </a:p>
          <a:p>
            <a:r>
              <a:rPr lang="en-US" dirty="0"/>
              <a:t>The steps are analyzing the problem, proposing solutions (and looking up existing solutions to similar problems), and evaluating the solutions (perhaps combining different solutions) until a design is selected</a:t>
            </a:r>
          </a:p>
          <a:p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61E3A44-2575-4C7A-A3B5-51F8D18ABF68}"/>
              </a:ext>
            </a:extLst>
          </p:cNvPr>
          <p:cNvSpPr/>
          <p:nvPr/>
        </p:nvSpPr>
        <p:spPr>
          <a:xfrm>
            <a:off x="9679854" y="1600200"/>
            <a:ext cx="1800225" cy="638171"/>
          </a:xfrm>
          <a:prstGeom prst="round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0514" tIns="110514" rIns="110514" bIns="110514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500" kern="1200" dirty="0"/>
              <a:t>Analyze Design Problem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CDA9D3-5D74-441E-90FE-920FFEB51B01}"/>
              </a:ext>
            </a:extLst>
          </p:cNvPr>
          <p:cNvSpPr/>
          <p:nvPr/>
        </p:nvSpPr>
        <p:spPr>
          <a:xfrm>
            <a:off x="7848600" y="1600200"/>
            <a:ext cx="1297854" cy="6381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Design Problem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092577C-FE03-4700-80AF-A97982F84EAA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9146454" y="1919286"/>
            <a:ext cx="5334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lowchart: Decision 6">
            <a:extLst>
              <a:ext uri="{FF2B5EF4-FFF2-40B4-BE49-F238E27FC236}">
                <a16:creationId xmlns:a16="http://schemas.microsoft.com/office/drawing/2014/main" id="{DFF2F667-1BD0-44BB-8CB2-DB9C9E8F0981}"/>
              </a:ext>
            </a:extLst>
          </p:cNvPr>
          <p:cNvSpPr/>
          <p:nvPr/>
        </p:nvSpPr>
        <p:spPr>
          <a:xfrm>
            <a:off x="10424021" y="2438400"/>
            <a:ext cx="304800" cy="304800"/>
          </a:xfrm>
          <a:prstGeom prst="flowChartDecis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BA8B940-A764-4F7A-AFB2-EB3E6D67D8E9}"/>
              </a:ext>
            </a:extLst>
          </p:cNvPr>
          <p:cNvSpPr/>
          <p:nvPr/>
        </p:nvSpPr>
        <p:spPr>
          <a:xfrm>
            <a:off x="9676308" y="2895600"/>
            <a:ext cx="1800225" cy="638171"/>
          </a:xfrm>
          <a:prstGeom prst="round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0514" tIns="110514" rIns="110514" bIns="110514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500" kern="1200" dirty="0"/>
              <a:t>Generate and Improve Candidate Designs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A12064B-73F8-4C97-A6A2-EFA4CD314090}"/>
              </a:ext>
            </a:extLst>
          </p:cNvPr>
          <p:cNvSpPr/>
          <p:nvPr/>
        </p:nvSpPr>
        <p:spPr>
          <a:xfrm>
            <a:off x="9676308" y="3733800"/>
            <a:ext cx="1800225" cy="638171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Evaluate Candidate Designs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E7B0ADC-1D88-46F8-BC77-3E754C869D66}"/>
              </a:ext>
            </a:extLst>
          </p:cNvPr>
          <p:cNvSpPr/>
          <p:nvPr/>
        </p:nvSpPr>
        <p:spPr>
          <a:xfrm>
            <a:off x="9676308" y="4619629"/>
            <a:ext cx="1800225" cy="638171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spcFirstLastPara="0" vert="horz" wrap="square" lIns="110514" tIns="110514" rIns="110514" bIns="110514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500" kern="1200" dirty="0"/>
              <a:t>Select Design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176F1CC-13F8-4B2A-A4F8-E6F397103307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10576421" y="2743200"/>
            <a:ext cx="0" cy="15240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BE75464-CB1B-4C02-8A1F-974C7CFD19B2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10576421" y="2238371"/>
            <a:ext cx="3546" cy="20002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5BBC5D0-D63C-456A-A549-6BD672B33077}"/>
              </a:ext>
            </a:extLst>
          </p:cNvPr>
          <p:cNvCxnSpPr>
            <a:cxnSpLocks/>
          </p:cNvCxnSpPr>
          <p:nvPr/>
        </p:nvCxnSpPr>
        <p:spPr>
          <a:xfrm>
            <a:off x="10576421" y="3533771"/>
            <a:ext cx="0" cy="20002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96FCB16-6F99-473C-BC54-A3A9C327DF73}"/>
              </a:ext>
            </a:extLst>
          </p:cNvPr>
          <p:cNvCxnSpPr>
            <a:cxnSpLocks/>
          </p:cNvCxnSpPr>
          <p:nvPr/>
        </p:nvCxnSpPr>
        <p:spPr>
          <a:xfrm>
            <a:off x="10576421" y="4371971"/>
            <a:ext cx="0" cy="24765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lowchart: Decision 14">
            <a:extLst>
              <a:ext uri="{FF2B5EF4-FFF2-40B4-BE49-F238E27FC236}">
                <a16:creationId xmlns:a16="http://schemas.microsoft.com/office/drawing/2014/main" id="{29880EAC-DBB6-4E65-8D13-1CEE409890CD}"/>
              </a:ext>
            </a:extLst>
          </p:cNvPr>
          <p:cNvSpPr/>
          <p:nvPr/>
        </p:nvSpPr>
        <p:spPr>
          <a:xfrm>
            <a:off x="10424021" y="5486400"/>
            <a:ext cx="304800" cy="304800"/>
          </a:xfrm>
          <a:prstGeom prst="flowChartDecis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0369ED7-207F-4D4C-8872-1914F0362107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10576421" y="5257800"/>
            <a:ext cx="0" cy="22860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021F889F-CA33-405E-8DDA-6B30B2D2B1D4}"/>
              </a:ext>
            </a:extLst>
          </p:cNvPr>
          <p:cNvSpPr/>
          <p:nvPr/>
        </p:nvSpPr>
        <p:spPr>
          <a:xfrm>
            <a:off x="7851058" y="6016397"/>
            <a:ext cx="1297854" cy="6381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Design Specification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21CF69D-85F6-4F37-925E-7DF32E3D0DDF}"/>
              </a:ext>
            </a:extLst>
          </p:cNvPr>
          <p:cNvCxnSpPr>
            <a:cxnSpLocks/>
            <a:endCxn id="17" idx="3"/>
          </p:cNvCxnSpPr>
          <p:nvPr/>
        </p:nvCxnSpPr>
        <p:spPr>
          <a:xfrm flipH="1" flipV="1">
            <a:off x="9148912" y="6335483"/>
            <a:ext cx="527396" cy="3403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41F51452-136B-4063-8F21-956E2EE3782F}"/>
              </a:ext>
            </a:extLst>
          </p:cNvPr>
          <p:cNvCxnSpPr>
            <a:cxnSpLocks/>
            <a:stCxn id="15" idx="3"/>
            <a:endCxn id="7" idx="3"/>
          </p:cNvCxnSpPr>
          <p:nvPr/>
        </p:nvCxnSpPr>
        <p:spPr>
          <a:xfrm flipV="1">
            <a:off x="10728821" y="2590800"/>
            <a:ext cx="12700" cy="3048000"/>
          </a:xfrm>
          <a:prstGeom prst="bentConnector3">
            <a:avLst>
              <a:gd name="adj1" fmla="val 9069906"/>
            </a:avLst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B5F44CB-CA81-4E3D-8615-F86158D30322}"/>
              </a:ext>
            </a:extLst>
          </p:cNvPr>
          <p:cNvSpPr txBox="1"/>
          <p:nvPr/>
        </p:nvSpPr>
        <p:spPr>
          <a:xfrm>
            <a:off x="9111582" y="5715000"/>
            <a:ext cx="1800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Adequate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5BC9C14-C8AC-414C-87C2-1021E741C1CD}"/>
              </a:ext>
            </a:extLst>
          </p:cNvPr>
          <p:cNvSpPr txBox="1"/>
          <p:nvPr/>
        </p:nvSpPr>
        <p:spPr>
          <a:xfrm>
            <a:off x="10424021" y="5334000"/>
            <a:ext cx="1800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Inadequate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1E597F3D-E094-4D4E-A44E-797AC6BA7615}"/>
              </a:ext>
            </a:extLst>
          </p:cNvPr>
          <p:cNvSpPr/>
          <p:nvPr/>
        </p:nvSpPr>
        <p:spPr>
          <a:xfrm>
            <a:off x="9676308" y="6019800"/>
            <a:ext cx="1800225" cy="638171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spcFirstLastPara="0" vert="horz" wrap="square" lIns="110514" tIns="110514" rIns="110514" bIns="110514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500" kern="1200" dirty="0"/>
              <a:t>Finalize Design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EE65437-01F6-48FB-AE99-42843AF64B9D}"/>
              </a:ext>
            </a:extLst>
          </p:cNvPr>
          <p:cNvCxnSpPr>
            <a:cxnSpLocks/>
            <a:stCxn id="15" idx="2"/>
          </p:cNvCxnSpPr>
          <p:nvPr/>
        </p:nvCxnSpPr>
        <p:spPr>
          <a:xfrm>
            <a:off x="10576421" y="5791200"/>
            <a:ext cx="0" cy="22860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010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4D76D-1FC9-425F-9A3B-3583B21E3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Architectural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E3DE7-2B5B-4C6D-BCC3-CDE9F69FE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5192"/>
            <a:ext cx="6314900" cy="4625609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/>
              <a:t>Architectural design</a:t>
            </a:r>
            <a:r>
              <a:rPr lang="en-US" dirty="0"/>
              <a:t> is specifying a program's major components</a:t>
            </a:r>
          </a:p>
          <a:p>
            <a:r>
              <a:rPr lang="en-US" dirty="0"/>
              <a:t>Architectural design is often modeled with a </a:t>
            </a:r>
            <a:r>
              <a:rPr lang="en-US" b="1" dirty="0"/>
              <a:t>box-and-line diagram</a:t>
            </a:r>
            <a:r>
              <a:rPr lang="en-US" dirty="0"/>
              <a:t> (also called a block diagram)</a:t>
            </a:r>
          </a:p>
          <a:p>
            <a:pPr lvl="1"/>
            <a:r>
              <a:rPr lang="en-US" dirty="0"/>
              <a:t>Components are boxes</a:t>
            </a:r>
          </a:p>
          <a:p>
            <a:pPr lvl="1"/>
            <a:r>
              <a:rPr lang="en-US" dirty="0"/>
              <a:t>Relationships or interactions between them are lines</a:t>
            </a:r>
          </a:p>
          <a:p>
            <a:pPr lvl="1"/>
            <a:r>
              <a:rPr lang="en-US" dirty="0"/>
              <a:t>Unlike UML diagrams, box-and-line diagrams have no standards</a:t>
            </a:r>
          </a:p>
          <a:p>
            <a:pPr lvl="1"/>
            <a:r>
              <a:rPr lang="en-US" dirty="0"/>
              <a:t>Draw them in a way that communicates your design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911ABF-D15A-4DA4-9824-250107E65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4500" y="1752600"/>
            <a:ext cx="5038900" cy="468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60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E2F40-9906-48E2-B2E1-2D09A5914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8A244-8866-4D03-9E6C-31E2CFB783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the design is made, the software must be implemented in one or more programming languages</a:t>
            </a:r>
          </a:p>
          <a:p>
            <a:r>
              <a:rPr lang="en-US" b="1" dirty="0"/>
              <a:t>Compilers</a:t>
            </a:r>
            <a:r>
              <a:rPr lang="en-US" dirty="0"/>
              <a:t> and </a:t>
            </a:r>
            <a:r>
              <a:rPr lang="en-US" b="1" dirty="0"/>
              <a:t>interpreters</a:t>
            </a:r>
            <a:r>
              <a:rPr lang="en-US" dirty="0"/>
              <a:t> are used to run the programs</a:t>
            </a:r>
          </a:p>
          <a:p>
            <a:r>
              <a:rPr lang="en-US" b="1" dirty="0"/>
              <a:t>Editors</a:t>
            </a:r>
            <a:r>
              <a:rPr lang="en-US" dirty="0"/>
              <a:t> allow people to write code</a:t>
            </a:r>
          </a:p>
          <a:p>
            <a:r>
              <a:rPr lang="en-US" b="1" dirty="0"/>
              <a:t>Version control</a:t>
            </a:r>
            <a:r>
              <a:rPr lang="en-US" dirty="0"/>
              <a:t> tools let people track the evolution of the code</a:t>
            </a:r>
          </a:p>
          <a:p>
            <a:r>
              <a:rPr lang="en-US" b="1" dirty="0"/>
              <a:t>Code checkers</a:t>
            </a:r>
            <a:r>
              <a:rPr lang="en-US" dirty="0"/>
              <a:t> see if the code is meeting certain standards</a:t>
            </a:r>
          </a:p>
          <a:p>
            <a:r>
              <a:rPr lang="en-US" b="1" dirty="0"/>
              <a:t>Debuggers</a:t>
            </a:r>
            <a:r>
              <a:rPr lang="en-US" dirty="0"/>
              <a:t> help programmers find mistakes</a:t>
            </a:r>
          </a:p>
        </p:txBody>
      </p:sp>
    </p:spTree>
    <p:extLst>
      <p:ext uri="{BB962C8B-B14F-4D97-AF65-F5344CB8AC3E}">
        <p14:creationId xmlns:p14="http://schemas.microsoft.com/office/powerpoint/2010/main" val="205553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Model-View-Controller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775192"/>
            <a:ext cx="5715000" cy="462560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</a:t>
            </a:r>
            <a:r>
              <a:rPr lang="en-US" b="1" dirty="0"/>
              <a:t>Model-View-Controller</a:t>
            </a:r>
            <a:r>
              <a:rPr lang="en-US" dirty="0"/>
              <a:t> (MVC) style fits many kinds of web or GUI interactions</a:t>
            </a:r>
          </a:p>
          <a:p>
            <a:r>
              <a:rPr lang="en-US" dirty="0"/>
              <a:t>The </a:t>
            </a:r>
            <a:r>
              <a:rPr lang="en-US" b="1" dirty="0"/>
              <a:t>model</a:t>
            </a:r>
            <a:r>
              <a:rPr lang="en-US" dirty="0"/>
              <a:t> contains the data that is being represented, often in a database</a:t>
            </a:r>
          </a:p>
          <a:p>
            <a:r>
              <a:rPr lang="en-US" dirty="0"/>
              <a:t>The </a:t>
            </a:r>
            <a:r>
              <a:rPr lang="en-US" b="1" dirty="0"/>
              <a:t>view</a:t>
            </a:r>
            <a:r>
              <a:rPr lang="en-US" dirty="0"/>
              <a:t> is how the data is displayed</a:t>
            </a:r>
          </a:p>
          <a:p>
            <a:r>
              <a:rPr lang="en-US" dirty="0"/>
              <a:t>The </a:t>
            </a:r>
            <a:r>
              <a:rPr lang="en-US" b="1" dirty="0"/>
              <a:t>controller</a:t>
            </a:r>
            <a:r>
              <a:rPr lang="en-US" dirty="0"/>
              <a:t> is code that updates the model and selects which view to use</a:t>
            </a:r>
          </a:p>
          <a:p>
            <a:r>
              <a:rPr lang="en-US" dirty="0"/>
              <a:t>The Java Swing GUI system is built around MVC</a:t>
            </a:r>
          </a:p>
          <a:p>
            <a:r>
              <a:rPr lang="en-US" dirty="0"/>
              <a:t>Good: greater independence between data and how it's represented</a:t>
            </a:r>
          </a:p>
          <a:p>
            <a:r>
              <a:rPr lang="en-US" dirty="0"/>
              <a:t>Bad: additional complexity for simple models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2210682"/>
            <a:ext cx="5526502" cy="375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1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Layered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775192"/>
            <a:ext cx="6858000" cy="462560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Organize the system into layers</a:t>
            </a:r>
          </a:p>
          <a:p>
            <a:r>
              <a:rPr lang="en-US" dirty="0"/>
              <a:t>Each laye</a:t>
            </a:r>
            <a:r>
              <a:rPr lang="en-US" baseline="0" dirty="0"/>
              <a:t>r provides services to layers above it, with the lowest layer being the most fundamental operations</a:t>
            </a:r>
          </a:p>
          <a:p>
            <a:r>
              <a:rPr lang="en-US" baseline="0" dirty="0"/>
              <a:t>Layered styles work well when adding functionality on top of existing systems</a:t>
            </a:r>
          </a:p>
          <a:p>
            <a:r>
              <a:rPr lang="en-US" baseline="0" dirty="0"/>
              <a:t>Good: entire layers can be replaced as long as the interfaces are the same</a:t>
            </a:r>
          </a:p>
          <a:p>
            <a:r>
              <a:rPr lang="en-US" baseline="0" dirty="0"/>
              <a:t>Bad: it's hard to cleanly separate layers, and performance sometimes suffers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2286000"/>
            <a:ext cx="4274090" cy="308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93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Repository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775193"/>
            <a:ext cx="10972800" cy="203480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If many components share a lot of data, a repository style might be appropriate</a:t>
            </a:r>
          </a:p>
          <a:p>
            <a:r>
              <a:rPr lang="en-US" dirty="0"/>
              <a:t>Components interact by updating the repository</a:t>
            </a:r>
          </a:p>
          <a:p>
            <a:r>
              <a:rPr lang="en-US" dirty="0"/>
              <a:t>This pattern is ideal when there is a lot of data stored for a long time</a:t>
            </a:r>
          </a:p>
          <a:p>
            <a:r>
              <a:rPr lang="en-US" dirty="0"/>
              <a:t>Good: components can be independent</a:t>
            </a:r>
          </a:p>
          <a:p>
            <a:r>
              <a:rPr lang="en-US" dirty="0"/>
              <a:t>Bad: the repository is a single point of failure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763" y="3810001"/>
            <a:ext cx="6400473" cy="289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67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Client-server architecture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775193"/>
            <a:ext cx="10972800" cy="2187207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Client-Server styles are used for distributed systems</a:t>
            </a:r>
          </a:p>
          <a:p>
            <a:r>
              <a:rPr lang="en-US" dirty="0"/>
              <a:t>Each server provides a separate service, and clients access those services</a:t>
            </a:r>
          </a:p>
          <a:p>
            <a:r>
              <a:rPr lang="en-US" dirty="0"/>
              <a:t>Good: work is distributed, and clients can access just what they need</a:t>
            </a:r>
          </a:p>
          <a:p>
            <a:r>
              <a:rPr lang="en-US" dirty="0"/>
              <a:t>Bad: each service is a single point of failure, and performance might be unpredictable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3505200"/>
            <a:ext cx="5486400" cy="318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90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370" y="3868573"/>
            <a:ext cx="9165260" cy="27608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Pipe and filter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775193"/>
            <a:ext cx="10972800" cy="249200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In the pipe and filter style, data is passed from one component to the next</a:t>
            </a:r>
          </a:p>
          <a:p>
            <a:r>
              <a:rPr lang="en-US" dirty="0"/>
              <a:t>Each component transforms input into output</a:t>
            </a:r>
          </a:p>
          <a:p>
            <a:r>
              <a:rPr lang="en-US" dirty="0"/>
              <a:t>Good: easy to understand, matches business applications, and allows for component reuse</a:t>
            </a:r>
          </a:p>
          <a:p>
            <a:r>
              <a:rPr lang="en-US" dirty="0"/>
              <a:t>Bad: each component has to agree on formatting with its inputs and outputs</a:t>
            </a:r>
          </a:p>
        </p:txBody>
      </p:sp>
    </p:spTree>
    <p:extLst>
      <p:ext uri="{BB962C8B-B14F-4D97-AF65-F5344CB8AC3E}">
        <p14:creationId xmlns:p14="http://schemas.microsoft.com/office/powerpoint/2010/main" val="327346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DA0DB-85F1-402A-81DF-E610BC795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Detailed Design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CB76A-20BB-446D-95FD-66B5ECC189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005512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AAD54FE-A70D-4820-8413-C2EBD82B6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3053751"/>
            <a:ext cx="5103363" cy="27374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B9A29B-FCD5-40DA-86B2-34FC81C91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depth on class diagrams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E4852-05F5-4F58-A408-7F051485A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775192"/>
            <a:ext cx="6705600" cy="4625609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/>
              <a:t>Class diagrams</a:t>
            </a:r>
            <a:r>
              <a:rPr lang="en-US" dirty="0"/>
              <a:t> are made up of </a:t>
            </a:r>
            <a:r>
              <a:rPr lang="en-US" b="1" dirty="0"/>
              <a:t>class symbols</a:t>
            </a:r>
            <a:r>
              <a:rPr lang="en-US" dirty="0"/>
              <a:t> (rectangles)</a:t>
            </a:r>
          </a:p>
          <a:p>
            <a:r>
              <a:rPr lang="en-US" dirty="0"/>
              <a:t>These class symbols contain one or more </a:t>
            </a:r>
            <a:r>
              <a:rPr lang="en-US" b="1" dirty="0"/>
              <a:t>compartments</a:t>
            </a:r>
          </a:p>
          <a:p>
            <a:r>
              <a:rPr lang="en-US" dirty="0"/>
              <a:t>The top compartment has the class name</a:t>
            </a:r>
          </a:p>
          <a:p>
            <a:r>
              <a:rPr lang="en-US" dirty="0"/>
              <a:t>A second, optional compartment often contains attributes (called member variables in Java classes)</a:t>
            </a:r>
          </a:p>
          <a:p>
            <a:pPr lvl="1"/>
            <a:r>
              <a:rPr lang="en-US" dirty="0"/>
              <a:t>Often followed by a colon with the type</a:t>
            </a:r>
          </a:p>
          <a:p>
            <a:r>
              <a:rPr lang="en-US" dirty="0"/>
              <a:t>A third, optional compartment often contains operations (called methods in Java classes)</a:t>
            </a:r>
          </a:p>
          <a:p>
            <a:pPr lvl="1"/>
            <a:r>
              <a:rPr lang="en-US" dirty="0"/>
              <a:t>Sometimes followed by parameter and return types</a:t>
            </a:r>
          </a:p>
          <a:p>
            <a:r>
              <a:rPr lang="en-US" dirty="0"/>
              <a:t>Visibility modifiers can be marked:</a:t>
            </a:r>
          </a:p>
          <a:p>
            <a:pPr lvl="1"/>
            <a:r>
              <a:rPr lang="en-US" b="1" dirty="0"/>
              <a:t>+</a:t>
            </a:r>
            <a:r>
              <a:rPr lang="en-US" dirty="0"/>
              <a:t> for public</a:t>
            </a:r>
          </a:p>
          <a:p>
            <a:pPr lvl="1"/>
            <a:r>
              <a:rPr lang="en-US" b="1" dirty="0"/>
              <a:t>#</a:t>
            </a:r>
            <a:r>
              <a:rPr lang="en-US" dirty="0"/>
              <a:t> for protected</a:t>
            </a:r>
          </a:p>
          <a:p>
            <a:pPr lvl="1"/>
            <a:r>
              <a:rPr lang="en-US" b="1" dirty="0"/>
              <a:t>~</a:t>
            </a:r>
            <a:r>
              <a:rPr lang="en-US" dirty="0"/>
              <a:t> for package</a:t>
            </a:r>
          </a:p>
          <a:p>
            <a:pPr lvl="1"/>
            <a:r>
              <a:rPr lang="en-US" b="1" dirty="0"/>
              <a:t>-</a:t>
            </a:r>
            <a:r>
              <a:rPr lang="en-US" dirty="0"/>
              <a:t> for private</a:t>
            </a:r>
          </a:p>
          <a:p>
            <a:r>
              <a:rPr lang="en-US" dirty="0"/>
              <a:t>Only important attributes and operations need to be specified</a:t>
            </a:r>
          </a:p>
          <a:p>
            <a:pPr lvl="1"/>
            <a:r>
              <a:rPr lang="en-US" dirty="0"/>
              <a:t>Classes might contain others that aren't shown</a:t>
            </a:r>
          </a:p>
        </p:txBody>
      </p:sp>
    </p:spTree>
    <p:extLst>
      <p:ext uri="{BB962C8B-B14F-4D97-AF65-F5344CB8AC3E}">
        <p14:creationId xmlns:p14="http://schemas.microsoft.com/office/powerpoint/2010/main" val="43022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31300A-0074-47FA-A967-665C811EB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850" y="4114800"/>
            <a:ext cx="6210300" cy="25421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2C44A7-B7F2-4471-8DBF-569DC4E61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Inheritance and interfaces in class diagrams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A7B81-1A7B-4080-B2B8-735A5990C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5193"/>
            <a:ext cx="11277600" cy="2644407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Inheritance is shown with the </a:t>
            </a:r>
            <a:r>
              <a:rPr lang="en-US" b="1" dirty="0"/>
              <a:t>generalization</a:t>
            </a:r>
            <a:r>
              <a:rPr lang="en-US" dirty="0"/>
              <a:t> connector</a:t>
            </a:r>
          </a:p>
          <a:p>
            <a:pPr lvl="1"/>
            <a:r>
              <a:rPr lang="en-US" dirty="0"/>
              <a:t>A solid line from the child class to a solid triangle connected to the parent class</a:t>
            </a:r>
          </a:p>
          <a:p>
            <a:pPr lvl="1"/>
            <a:r>
              <a:rPr lang="en-US" dirty="0"/>
              <a:t>Confusingly, this means that children classes point at their parent classes</a:t>
            </a:r>
          </a:p>
          <a:p>
            <a:r>
              <a:rPr lang="en-US" dirty="0"/>
              <a:t>Interfaces look like classes but are marked with </a:t>
            </a:r>
            <a:r>
              <a:rPr lang="en-US" b="1" dirty="0"/>
              <a:t>«interface»</a:t>
            </a:r>
            <a:r>
              <a:rPr lang="en-US" dirty="0"/>
              <a:t> above the class name</a:t>
            </a:r>
          </a:p>
          <a:p>
            <a:pPr lvl="1"/>
            <a:r>
              <a:rPr lang="en-US" dirty="0"/>
              <a:t>This kind of marking is called a </a:t>
            </a:r>
            <a:r>
              <a:rPr lang="en-US" b="1" dirty="0"/>
              <a:t>stereotype</a:t>
            </a:r>
          </a:p>
          <a:p>
            <a:pPr lvl="1"/>
            <a:r>
              <a:rPr lang="en-US" dirty="0"/>
              <a:t>Stereotypes show extra information that wasn't part of the original UML class diagram specification</a:t>
            </a:r>
          </a:p>
          <a:p>
            <a:r>
              <a:rPr lang="en-US" dirty="0"/>
              <a:t>Classes that implement interfaces have dashed lines leading to a solid triangle connected to the interface</a:t>
            </a:r>
          </a:p>
        </p:txBody>
      </p:sp>
    </p:spTree>
    <p:extLst>
      <p:ext uri="{BB962C8B-B14F-4D97-AF65-F5344CB8AC3E}">
        <p14:creationId xmlns:p14="http://schemas.microsoft.com/office/powerpoint/2010/main" val="276187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567C01-3B62-4EC6-89E7-B80E6F19C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5119810"/>
            <a:ext cx="4343400" cy="15857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98D95F-0562-47C6-B05C-5CDBBBDA2E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1638300"/>
            <a:ext cx="4202702" cy="5067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70EAAA-8648-4110-B62A-E8A552AC3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associations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8A18D-975C-4D33-90EC-F16685E12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5192"/>
            <a:ext cx="8001000" cy="3192217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Associations</a:t>
            </a:r>
            <a:r>
              <a:rPr lang="en-US" dirty="0"/>
              <a:t> are show with lines between classes</a:t>
            </a:r>
          </a:p>
          <a:p>
            <a:pPr lvl="1"/>
            <a:r>
              <a:rPr lang="en-US" dirty="0"/>
              <a:t>Associations can be labeled to explain them</a:t>
            </a:r>
          </a:p>
          <a:p>
            <a:pPr lvl="1"/>
            <a:r>
              <a:rPr lang="en-US" dirty="0"/>
              <a:t>The lines can be marked with the </a:t>
            </a:r>
            <a:r>
              <a:rPr lang="en-US" b="1" dirty="0"/>
              <a:t>multiplicity</a:t>
            </a:r>
            <a:r>
              <a:rPr lang="en-US" dirty="0"/>
              <a:t>, showing how many of each class can be associated with the other</a:t>
            </a:r>
          </a:p>
          <a:p>
            <a:pPr lvl="1"/>
            <a:r>
              <a:rPr lang="en-US" dirty="0"/>
              <a:t>The multiplicity can be comma separated lists or ranges, and * means zero or more</a:t>
            </a:r>
          </a:p>
          <a:p>
            <a:r>
              <a:rPr lang="en-US" dirty="0"/>
              <a:t>When a class is part of another class, the part is connected by a line and a diamond (the </a:t>
            </a:r>
            <a:r>
              <a:rPr lang="en-US" b="1" dirty="0"/>
              <a:t>aggregation</a:t>
            </a:r>
            <a:r>
              <a:rPr lang="en-US" dirty="0"/>
              <a:t> connection) to the whole</a:t>
            </a:r>
          </a:p>
        </p:txBody>
      </p:sp>
    </p:spTree>
    <p:extLst>
      <p:ext uri="{BB962C8B-B14F-4D97-AF65-F5344CB8AC3E}">
        <p14:creationId xmlns:p14="http://schemas.microsoft.com/office/powerpoint/2010/main" val="14903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lass Diagram Example: GUI">
            <a:extLst>
              <a:ext uri="{FF2B5EF4-FFF2-40B4-BE49-F238E27FC236}">
                <a16:creationId xmlns:a16="http://schemas.microsoft.com/office/drawing/2014/main" id="{C2D6B2D5-C7F4-419F-A93D-C926DD1AE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1615241"/>
            <a:ext cx="10706100" cy="509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167691-053C-4981-A99A-FA8902D7A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73A1C9-2657-4CE4-81BF-257CDB4EC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8600" y="1742047"/>
            <a:ext cx="3962400" cy="543953"/>
          </a:xfrm>
        </p:spPr>
        <p:txBody>
          <a:bodyPr>
            <a:noAutofit/>
          </a:bodyPr>
          <a:lstStyle/>
          <a:p>
            <a:pPr marL="118872" indent="0">
              <a:buNone/>
            </a:pPr>
            <a:r>
              <a:rPr lang="en-US" sz="2400" dirty="0"/>
              <a:t>From visual-paradigm.com</a:t>
            </a:r>
          </a:p>
        </p:txBody>
      </p:sp>
    </p:spTree>
    <p:extLst>
      <p:ext uri="{BB962C8B-B14F-4D97-AF65-F5344CB8AC3E}">
        <p14:creationId xmlns:p14="http://schemas.microsoft.com/office/powerpoint/2010/main" val="206189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Version Control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763519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Finish review on Wednesday</a:t>
            </a:r>
          </a:p>
          <a:p>
            <a:r>
              <a:rPr lang="en-US" b="1" dirty="0"/>
              <a:t>Presentations on Friday!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775192"/>
            <a:ext cx="10972800" cy="4625609"/>
          </a:xfrm>
        </p:spPr>
        <p:txBody>
          <a:bodyPr>
            <a:normAutofit/>
          </a:bodyPr>
          <a:lstStyle/>
          <a:p>
            <a:r>
              <a:rPr lang="en-US" dirty="0"/>
              <a:t>Finish Project 4 for Friday</a:t>
            </a:r>
          </a:p>
          <a:p>
            <a:r>
              <a:rPr lang="en-US" dirty="0"/>
              <a:t>Don't forget Assignment 4 is </a:t>
            </a:r>
            <a:r>
              <a:rPr lang="en-US" b="1" dirty="0"/>
              <a:t>also</a:t>
            </a:r>
            <a:r>
              <a:rPr lang="en-US" dirty="0"/>
              <a:t> due on Friday!</a:t>
            </a:r>
          </a:p>
          <a:p>
            <a:r>
              <a:rPr lang="en-US" dirty="0"/>
              <a:t>Review for Final Exam </a:t>
            </a:r>
            <a:r>
              <a:rPr lang="en-US"/>
              <a:t>on Wednesday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Version control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any large software project (and even small ones), it's valuable to have a way to track changes over time</a:t>
            </a:r>
          </a:p>
          <a:p>
            <a:r>
              <a:rPr lang="en-US" dirty="0"/>
              <a:t>Such tools are called </a:t>
            </a:r>
            <a:r>
              <a:rPr lang="en-US" b="1" dirty="0"/>
              <a:t>version control systems</a:t>
            </a:r>
          </a:p>
          <a:p>
            <a:r>
              <a:rPr lang="en-US" dirty="0"/>
              <a:t>They allow:</a:t>
            </a:r>
          </a:p>
          <a:p>
            <a:pPr lvl="1"/>
            <a:r>
              <a:rPr lang="en-US" dirty="0"/>
              <a:t>Changes to be tracked over time</a:t>
            </a:r>
          </a:p>
          <a:p>
            <a:pPr lvl="1"/>
            <a:r>
              <a:rPr lang="en-US" dirty="0"/>
              <a:t>Developers to check code into repositories</a:t>
            </a:r>
          </a:p>
          <a:p>
            <a:pPr lvl="1"/>
            <a:r>
              <a:rPr lang="en-US" dirty="0"/>
              <a:t>Comparison of files over time</a:t>
            </a:r>
          </a:p>
          <a:p>
            <a:pPr lvl="1"/>
            <a:r>
              <a:rPr lang="en-US" dirty="0"/>
              <a:t>Documentation of changes made</a:t>
            </a:r>
          </a:p>
          <a:p>
            <a:r>
              <a:rPr lang="en-US" dirty="0"/>
              <a:t>It's more than just a glorified backup system</a:t>
            </a:r>
          </a:p>
        </p:txBody>
      </p:sp>
    </p:spTree>
    <p:extLst>
      <p:ext uri="{BB962C8B-B14F-4D97-AF65-F5344CB8AC3E}">
        <p14:creationId xmlns:p14="http://schemas.microsoft.com/office/powerpoint/2010/main" val="359293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Repository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repository</a:t>
            </a:r>
            <a:r>
              <a:rPr lang="en-US" dirty="0"/>
              <a:t> is where all the development data is stored</a:t>
            </a:r>
          </a:p>
          <a:p>
            <a:pPr lvl="1"/>
            <a:r>
              <a:rPr lang="en-US" dirty="0"/>
              <a:t>Usually called </a:t>
            </a:r>
            <a:r>
              <a:rPr lang="en-US" b="1" dirty="0"/>
              <a:t>repos</a:t>
            </a:r>
            <a:r>
              <a:rPr lang="en-US" dirty="0"/>
              <a:t> by professionals</a:t>
            </a:r>
          </a:p>
          <a:p>
            <a:r>
              <a:rPr lang="en-US" dirty="0"/>
              <a:t>Repositories include the current source code as well as a history of all the changes ever made</a:t>
            </a:r>
          </a:p>
          <a:p>
            <a:r>
              <a:rPr lang="en-US" dirty="0"/>
              <a:t>For source code, most version control systems use </a:t>
            </a:r>
            <a:r>
              <a:rPr lang="en-US" b="1" dirty="0"/>
              <a:t>delta compression</a:t>
            </a:r>
            <a:r>
              <a:rPr lang="en-US" dirty="0"/>
              <a:t>, meaning that only the </a:t>
            </a:r>
            <a:r>
              <a:rPr lang="en-US" i="1" dirty="0"/>
              <a:t>differences</a:t>
            </a:r>
            <a:r>
              <a:rPr lang="en-US" dirty="0"/>
              <a:t> between files are stored</a:t>
            </a:r>
          </a:p>
          <a:p>
            <a:r>
              <a:rPr lang="en-US" dirty="0"/>
              <a:t>Thus, hundreds of versions of your code can be stored without taking up hundreds of times the space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27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Committing</a:t>
            </a:r>
            <a:r>
              <a:rPr lang="en-US" dirty="0"/>
              <a:t> a file is adding its changes to a repository</a:t>
            </a:r>
          </a:p>
          <a:p>
            <a:r>
              <a:rPr lang="en-US" b="1" dirty="0"/>
              <a:t>Cloning</a:t>
            </a:r>
            <a:r>
              <a:rPr lang="en-US" dirty="0"/>
              <a:t> means creating a copy of another repository, including history</a:t>
            </a:r>
          </a:p>
          <a:p>
            <a:r>
              <a:rPr lang="en-US" b="1" dirty="0"/>
              <a:t>Merging</a:t>
            </a:r>
            <a:r>
              <a:rPr lang="en-US" dirty="0"/>
              <a:t> is combining two sets of files with independent changes into one set with changes from both</a:t>
            </a:r>
          </a:p>
          <a:p>
            <a:r>
              <a:rPr lang="en-US" b="1" dirty="0"/>
              <a:t>Pulling (or fetching)</a:t>
            </a:r>
            <a:r>
              <a:rPr lang="en-US" dirty="0"/>
              <a:t> copies the changes from an outside repository and adds them to the current repository</a:t>
            </a:r>
          </a:p>
          <a:p>
            <a:r>
              <a:rPr lang="en-US" b="1" dirty="0"/>
              <a:t>Pushing</a:t>
            </a:r>
            <a:r>
              <a:rPr lang="en-US" dirty="0"/>
              <a:t> copies the changes from the current repository to an outside repository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Philosophy of </a:t>
            </a:r>
            <a:r>
              <a:rPr lang="en-US" dirty="0" err="1"/>
              <a:t>Git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Git</a:t>
            </a:r>
            <a:r>
              <a:rPr lang="en-US" dirty="0"/>
              <a:t> is a distributed VCS</a:t>
            </a:r>
          </a:p>
          <a:p>
            <a:r>
              <a:rPr lang="en-US" dirty="0"/>
              <a:t>Every computer has a complete history of all the changes, ever</a:t>
            </a:r>
          </a:p>
          <a:p>
            <a:r>
              <a:rPr lang="en-US" dirty="0"/>
              <a:t>There's no central server</a:t>
            </a:r>
          </a:p>
          <a:p>
            <a:r>
              <a:rPr lang="en-US" dirty="0"/>
              <a:t>Programmers make changes and push them to or pull them from other repositories</a:t>
            </a:r>
          </a:p>
          <a:p>
            <a:r>
              <a:rPr lang="en-US" dirty="0"/>
              <a:t>All operations are designed to be fast</a:t>
            </a:r>
          </a:p>
          <a:p>
            <a:r>
              <a:rPr lang="en-US" dirty="0"/>
              <a:t>Torvalds did a pretty good job, but some common tasks are confusing</a:t>
            </a:r>
          </a:p>
        </p:txBody>
      </p:sp>
    </p:spTree>
    <p:extLst>
      <p:ext uri="{BB962C8B-B14F-4D97-AF65-F5344CB8AC3E}">
        <p14:creationId xmlns:p14="http://schemas.microsoft.com/office/powerpoint/2010/main" val="247640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1103D-47B7-4C75-AC3F-77ABF3273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Git process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F44EA4A-F79D-4045-B04F-0355976546C5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228600" y="2057398"/>
          <a:ext cx="116586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62D762E-A50F-424A-8D9F-D6370EFD80A8}"/>
              </a:ext>
            </a:extLst>
          </p:cNvPr>
          <p:cNvSpPr txBox="1"/>
          <p:nvPr/>
        </p:nvSpPr>
        <p:spPr>
          <a:xfrm>
            <a:off x="2438400" y="1686578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</a:rPr>
              <a:t>Add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708E60-7AA1-4EC0-B7A9-7F827225D431}"/>
              </a:ext>
            </a:extLst>
          </p:cNvPr>
          <p:cNvSpPr txBox="1"/>
          <p:nvPr/>
        </p:nvSpPr>
        <p:spPr>
          <a:xfrm>
            <a:off x="5295900" y="1686578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3"/>
                </a:solidFill>
              </a:rPr>
              <a:t>Commit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47CCBD-D3C2-4A92-BFAA-36EC1DD49B4B}"/>
              </a:ext>
            </a:extLst>
          </p:cNvPr>
          <p:cNvSpPr txBox="1"/>
          <p:nvPr/>
        </p:nvSpPr>
        <p:spPr>
          <a:xfrm>
            <a:off x="8458200" y="1694461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4"/>
                </a:solidFill>
              </a:rPr>
              <a:t>Push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5626ACF-08E9-47FB-AEBB-4B26298872B2}"/>
              </a:ext>
            </a:extLst>
          </p:cNvPr>
          <p:cNvGrpSpPr/>
          <p:nvPr/>
        </p:nvGrpSpPr>
        <p:grpSpPr>
          <a:xfrm flipH="1">
            <a:off x="8915400" y="3154614"/>
            <a:ext cx="474894" cy="555536"/>
            <a:chOff x="8741388" y="358864"/>
            <a:chExt cx="474894" cy="555536"/>
          </a:xfrm>
          <a:solidFill>
            <a:schemeClr val="accent5"/>
          </a:solidFill>
        </p:grpSpPr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ED93A55E-4038-455F-BD4D-5E6E0F68592B}"/>
                </a:ext>
              </a:extLst>
            </p:cNvPr>
            <p:cNvSpPr/>
            <p:nvPr/>
          </p:nvSpPr>
          <p:spPr>
            <a:xfrm>
              <a:off x="8741388" y="358864"/>
              <a:ext cx="474894" cy="555536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ln w="57150">
              <a:solidFill>
                <a:schemeClr val="accent5"/>
              </a:solidFill>
            </a:ln>
          </p:spPr>
          <p:style>
            <a:lnRef idx="0">
              <a:scrgbClr r="0" g="0" b="0"/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Arrow: Right 4">
              <a:extLst>
                <a:ext uri="{FF2B5EF4-FFF2-40B4-BE49-F238E27FC236}">
                  <a16:creationId xmlns:a16="http://schemas.microsoft.com/office/drawing/2014/main" id="{3FD96D9F-0C17-42D6-AEE3-93589830F733}"/>
                </a:ext>
              </a:extLst>
            </p:cNvPr>
            <p:cNvSpPr txBox="1"/>
            <p:nvPr/>
          </p:nvSpPr>
          <p:spPr>
            <a:xfrm>
              <a:off x="8741388" y="469971"/>
              <a:ext cx="332426" cy="333322"/>
            </a:xfrm>
            <a:prstGeom prst="rect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77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400" kern="120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0B25691-B170-4211-B0AF-E17D8562DDAE}"/>
              </a:ext>
            </a:extLst>
          </p:cNvPr>
          <p:cNvSpPr txBox="1"/>
          <p:nvPr/>
        </p:nvSpPr>
        <p:spPr>
          <a:xfrm>
            <a:off x="8458200" y="3886198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5"/>
                </a:solidFill>
              </a:rPr>
              <a:t>Fetch</a:t>
            </a:r>
          </a:p>
        </p:txBody>
      </p:sp>
      <p:sp>
        <p:nvSpPr>
          <p:cNvPr id="30" name="Arrow: Curved Left 29">
            <a:extLst>
              <a:ext uri="{FF2B5EF4-FFF2-40B4-BE49-F238E27FC236}">
                <a16:creationId xmlns:a16="http://schemas.microsoft.com/office/drawing/2014/main" id="{5CB7E66F-CFB0-4B88-85DB-37D375021D48}"/>
              </a:ext>
            </a:extLst>
          </p:cNvPr>
          <p:cNvSpPr/>
          <p:nvPr/>
        </p:nvSpPr>
        <p:spPr>
          <a:xfrm rot="5400000">
            <a:off x="5067299" y="-571500"/>
            <a:ext cx="1600201" cy="10210800"/>
          </a:xfrm>
          <a:prstGeom prst="curvedLeftArrow">
            <a:avLst>
              <a:gd name="adj1" fmla="val 21481"/>
              <a:gd name="adj2" fmla="val 50000"/>
              <a:gd name="adj3" fmla="val 25000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D63A0BA-D017-49FE-A045-72BAAADE9174}"/>
              </a:ext>
            </a:extLst>
          </p:cNvPr>
          <p:cNvGrpSpPr/>
          <p:nvPr/>
        </p:nvGrpSpPr>
        <p:grpSpPr>
          <a:xfrm flipH="1">
            <a:off x="2658153" y="3178262"/>
            <a:ext cx="474894" cy="555536"/>
            <a:chOff x="8741388" y="358864"/>
            <a:chExt cx="474894" cy="555536"/>
          </a:xfrm>
          <a:solidFill>
            <a:schemeClr val="accent3"/>
          </a:solidFill>
        </p:grpSpPr>
        <p:sp>
          <p:nvSpPr>
            <p:cNvPr id="33" name="Arrow: Right 32">
              <a:extLst>
                <a:ext uri="{FF2B5EF4-FFF2-40B4-BE49-F238E27FC236}">
                  <a16:creationId xmlns:a16="http://schemas.microsoft.com/office/drawing/2014/main" id="{5A19AA8C-22B3-4060-AB97-F0C41666A35C}"/>
                </a:ext>
              </a:extLst>
            </p:cNvPr>
            <p:cNvSpPr/>
            <p:nvPr/>
          </p:nvSpPr>
          <p:spPr>
            <a:xfrm>
              <a:off x="8741388" y="358864"/>
              <a:ext cx="474894" cy="555536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ln w="57150">
              <a:solidFill>
                <a:schemeClr val="accent3"/>
              </a:solidFill>
            </a:ln>
          </p:spPr>
          <p:style>
            <a:lnRef idx="0">
              <a:scrgbClr r="0" g="0" b="0"/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Arrow: Right 4">
              <a:extLst>
                <a:ext uri="{FF2B5EF4-FFF2-40B4-BE49-F238E27FC236}">
                  <a16:creationId xmlns:a16="http://schemas.microsoft.com/office/drawing/2014/main" id="{0CF38AAB-1B93-471D-BB74-002AD1CFC5C9}"/>
                </a:ext>
              </a:extLst>
            </p:cNvPr>
            <p:cNvSpPr txBox="1"/>
            <p:nvPr/>
          </p:nvSpPr>
          <p:spPr>
            <a:xfrm>
              <a:off x="8741388" y="469971"/>
              <a:ext cx="332426" cy="333322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77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400" kern="1200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4F2707FD-A320-449C-84DC-8C4D63204962}"/>
              </a:ext>
            </a:extLst>
          </p:cNvPr>
          <p:cNvSpPr txBox="1"/>
          <p:nvPr/>
        </p:nvSpPr>
        <p:spPr>
          <a:xfrm>
            <a:off x="2130260" y="3863821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3"/>
                </a:solidFill>
              </a:rPr>
              <a:t>Reset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2FD0618-E170-4656-A880-597910AD6AE9}"/>
              </a:ext>
            </a:extLst>
          </p:cNvPr>
          <p:cNvSpPr txBox="1"/>
          <p:nvPr/>
        </p:nvSpPr>
        <p:spPr>
          <a:xfrm>
            <a:off x="5334000" y="481078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5"/>
                </a:solidFill>
              </a:rPr>
              <a:t>Pull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2C9794C-A979-41B8-AED0-936A6836AF1B}"/>
              </a:ext>
            </a:extLst>
          </p:cNvPr>
          <p:cNvSpPr txBox="1"/>
          <p:nvPr/>
        </p:nvSpPr>
        <p:spPr>
          <a:xfrm>
            <a:off x="228600" y="5798403"/>
            <a:ext cx="1165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It's all possible to reset to an earlier commit, overwriting the working directory, but it's confusing to put that arrow in.</a:t>
            </a:r>
          </a:p>
        </p:txBody>
      </p:sp>
    </p:spTree>
    <p:extLst>
      <p:ext uri="{BB962C8B-B14F-4D97-AF65-F5344CB8AC3E}">
        <p14:creationId xmlns:p14="http://schemas.microsoft.com/office/powerpoint/2010/main" val="15227843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github octoca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0" t="7301" r="24000" b="7619"/>
          <a:stretch/>
        </p:blipFill>
        <p:spPr bwMode="auto">
          <a:xfrm>
            <a:off x="8772986" y="4038600"/>
            <a:ext cx="3408528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GitHub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GitHub.com provides online repositories for code</a:t>
            </a:r>
          </a:p>
          <a:p>
            <a:pPr lvl="1"/>
            <a:r>
              <a:rPr lang="en-US" dirty="0"/>
              <a:t>Private repositories (except for education) are </a:t>
            </a:r>
            <a:r>
              <a:rPr lang="en-US" b="1" dirty="0"/>
              <a:t>not</a:t>
            </a:r>
            <a:r>
              <a:rPr lang="en-US" dirty="0"/>
              <a:t> free</a:t>
            </a:r>
          </a:p>
          <a:p>
            <a:pPr lvl="1"/>
            <a:r>
              <a:rPr lang="en-US" dirty="0"/>
              <a:t>Public repositories are free</a:t>
            </a:r>
          </a:p>
          <a:p>
            <a:r>
              <a:rPr lang="en-US" dirty="0" err="1"/>
              <a:t>Git</a:t>
            </a:r>
            <a:r>
              <a:rPr lang="en-US" dirty="0"/>
              <a:t> can be used without GitHub</a:t>
            </a:r>
          </a:p>
          <a:p>
            <a:r>
              <a:rPr lang="en-US" dirty="0"/>
              <a:t>GitHub can even be used without </a:t>
            </a:r>
            <a:r>
              <a:rPr lang="en-US" dirty="0" err="1"/>
              <a:t>Git</a:t>
            </a:r>
            <a:r>
              <a:rPr lang="en-US" dirty="0"/>
              <a:t> (since it has support for SVN)</a:t>
            </a:r>
          </a:p>
          <a:p>
            <a:r>
              <a:rPr lang="en-US" dirty="0" err="1"/>
              <a:t>Git</a:t>
            </a:r>
            <a:r>
              <a:rPr lang="en-US" dirty="0"/>
              <a:t> has nice tools for:</a:t>
            </a:r>
          </a:p>
          <a:p>
            <a:pPr lvl="1"/>
            <a:r>
              <a:rPr lang="en-US" dirty="0"/>
              <a:t>Visualizing who's committing and how much they have changed</a:t>
            </a:r>
          </a:p>
          <a:p>
            <a:pPr lvl="1"/>
            <a:r>
              <a:rPr lang="en-US" dirty="0"/>
              <a:t>Issue tracking</a:t>
            </a:r>
          </a:p>
          <a:p>
            <a:pPr lvl="1"/>
            <a:r>
              <a:rPr lang="en-US" dirty="0"/>
              <a:t>Writing commit information and Read Me files</a:t>
            </a:r>
          </a:p>
          <a:p>
            <a:pPr lvl="1"/>
            <a:r>
              <a:rPr lang="en-US" dirty="0"/>
              <a:t>Pushing and pulling repos stored on GitHub</a:t>
            </a:r>
          </a:p>
          <a:p>
            <a:pPr lvl="1"/>
            <a:r>
              <a:rPr lang="en-US" dirty="0"/>
              <a:t>Creating webpages related to releasing software</a:t>
            </a:r>
          </a:p>
          <a:p>
            <a:r>
              <a:rPr lang="en-US" dirty="0"/>
              <a:t>Ironically, Linus Torvalds hates GitHub</a:t>
            </a:r>
          </a:p>
        </p:txBody>
      </p:sp>
    </p:spTree>
    <p:extLst>
      <p:ext uri="{BB962C8B-B14F-4D97-AF65-F5344CB8AC3E}">
        <p14:creationId xmlns:p14="http://schemas.microsoft.com/office/powerpoint/2010/main" val="48873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did we talk about last time?</a:t>
            </a:r>
          </a:p>
          <a:p>
            <a:r>
              <a:rPr lang="en-US" dirty="0"/>
              <a:t>Mostly work days</a:t>
            </a:r>
          </a:p>
          <a:p>
            <a:r>
              <a:rPr lang="en-US" dirty="0"/>
              <a:t>Before that:</a:t>
            </a:r>
          </a:p>
          <a:p>
            <a:r>
              <a:rPr lang="en-US" dirty="0"/>
              <a:t>Execution and control</a:t>
            </a:r>
          </a:p>
          <a:p>
            <a:pPr lvl="1"/>
            <a:r>
              <a:rPr lang="en-US" dirty="0"/>
              <a:t>Earned value management</a:t>
            </a:r>
          </a:p>
          <a:p>
            <a:pPr lvl="1"/>
            <a:r>
              <a:rPr lang="en-US" dirty="0"/>
              <a:t>Planned Value, Earned Value, Actual Cost</a:t>
            </a:r>
          </a:p>
          <a:p>
            <a:pPr lvl="1"/>
            <a:r>
              <a:rPr lang="en-US" dirty="0"/>
              <a:t>Burn charts</a:t>
            </a:r>
          </a:p>
        </p:txBody>
      </p:sp>
    </p:spTree>
    <p:extLst>
      <p:ext uri="{BB962C8B-B14F-4D97-AF65-F5344CB8AC3E}">
        <p14:creationId xmlns:p14="http://schemas.microsoft.com/office/powerpoint/2010/main" val="158698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DA0DB-85F1-402A-81DF-E610BC795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CB76A-20BB-446D-95FD-66B5ECC189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832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8BA62-8048-48AE-85BB-494FFAA92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Stakeholders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F0828-18D6-4608-BAFF-B9BF3B79B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Stakeholders</a:t>
            </a:r>
            <a:r>
              <a:rPr lang="en-US" dirty="0"/>
              <a:t> are anyone affected by a product or its development</a:t>
            </a:r>
          </a:p>
          <a:p>
            <a:pPr lvl="1"/>
            <a:r>
              <a:rPr lang="en-US" b="1" dirty="0"/>
              <a:t>Customers</a:t>
            </a:r>
            <a:r>
              <a:rPr lang="en-US" dirty="0"/>
              <a:t> are the people that pay for a product</a:t>
            </a:r>
          </a:p>
          <a:p>
            <a:pPr lvl="1"/>
            <a:r>
              <a:rPr lang="en-US" b="1" dirty="0"/>
              <a:t>Users</a:t>
            </a:r>
            <a:r>
              <a:rPr lang="en-US" dirty="0"/>
              <a:t> are people who interact with the product</a:t>
            </a:r>
          </a:p>
          <a:p>
            <a:pPr lvl="1"/>
            <a:r>
              <a:rPr lang="en-US" b="1" dirty="0"/>
              <a:t>Clients</a:t>
            </a:r>
            <a:r>
              <a:rPr lang="en-US" dirty="0"/>
              <a:t> are people for whom software was created (includes both customers and users)</a:t>
            </a:r>
          </a:p>
          <a:p>
            <a:pPr lvl="1"/>
            <a:r>
              <a:rPr lang="en-US" b="1" dirty="0"/>
              <a:t>Developers</a:t>
            </a:r>
            <a:r>
              <a:rPr lang="en-US" dirty="0"/>
              <a:t> are all the people who work on the project</a:t>
            </a:r>
          </a:p>
          <a:p>
            <a:pPr lvl="1"/>
            <a:r>
              <a:rPr lang="en-US" b="1" dirty="0"/>
              <a:t>Regulators</a:t>
            </a:r>
            <a:r>
              <a:rPr lang="en-US" dirty="0"/>
              <a:t> are responsible for ensuring that software meets standards</a:t>
            </a:r>
          </a:p>
          <a:p>
            <a:pPr lvl="1"/>
            <a:r>
              <a:rPr lang="en-US" b="1" dirty="0"/>
              <a:t>Marketers</a:t>
            </a:r>
            <a:r>
              <a:rPr lang="en-US" dirty="0"/>
              <a:t> stand in for clients when making mass-market products</a:t>
            </a:r>
          </a:p>
        </p:txBody>
      </p:sp>
    </p:spTree>
    <p:extLst>
      <p:ext uri="{BB962C8B-B14F-4D97-AF65-F5344CB8AC3E}">
        <p14:creationId xmlns:p14="http://schemas.microsoft.com/office/powerpoint/2010/main" val="4106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F5269-9EB1-4CA8-8EC2-85AD01905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Stakeholder needs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C518A-A843-40FA-8C06-9F5A53D973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</a:t>
            </a:r>
            <a:r>
              <a:rPr lang="en-US" b="1" dirty="0"/>
              <a:t>stakeholder need</a:t>
            </a:r>
            <a:r>
              <a:rPr lang="en-US" dirty="0"/>
              <a:t> is a feature that one or more stakeholders want</a:t>
            </a:r>
          </a:p>
          <a:p>
            <a:r>
              <a:rPr lang="en-US" dirty="0"/>
              <a:t>Sometimes, these needs are written in descriptions called </a:t>
            </a:r>
            <a:r>
              <a:rPr lang="en-US" b="1" dirty="0"/>
              <a:t>needs specifications</a:t>
            </a:r>
          </a:p>
          <a:p>
            <a:r>
              <a:rPr lang="en-US" dirty="0"/>
              <a:t>Then, developers have to wrangle all of these conflicting, incomplete, and vague needs into a requirements specification</a:t>
            </a:r>
          </a:p>
          <a:p>
            <a:r>
              <a:rPr lang="en-US" dirty="0"/>
              <a:t>Traditional methods may have a specific person who does this</a:t>
            </a:r>
          </a:p>
          <a:p>
            <a:pPr lvl="1"/>
            <a:r>
              <a:rPr lang="en-US" dirty="0"/>
              <a:t>Titles like </a:t>
            </a:r>
            <a:r>
              <a:rPr lang="en-US" b="1" dirty="0"/>
              <a:t>requirements analyst</a:t>
            </a:r>
            <a:r>
              <a:rPr lang="en-US" dirty="0"/>
              <a:t>, </a:t>
            </a:r>
            <a:r>
              <a:rPr lang="en-US" b="1" dirty="0"/>
              <a:t>requirements specialist</a:t>
            </a:r>
            <a:r>
              <a:rPr lang="en-US" dirty="0"/>
              <a:t>, </a:t>
            </a:r>
            <a:r>
              <a:rPr lang="en-US" b="1" dirty="0"/>
              <a:t>user interaction designer</a:t>
            </a:r>
          </a:p>
        </p:txBody>
      </p:sp>
    </p:spTree>
    <p:extLst>
      <p:ext uri="{BB962C8B-B14F-4D97-AF65-F5344CB8AC3E}">
        <p14:creationId xmlns:p14="http://schemas.microsoft.com/office/powerpoint/2010/main" val="2932995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810EA-45F5-47B8-87E8-2BA61CA22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Functional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03549C-8ABC-4AF5-BE49-CD95B0C5AE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It's common to divide requirements into functional and non-functional categories</a:t>
            </a:r>
          </a:p>
          <a:p>
            <a:r>
              <a:rPr lang="en-US" b="1" dirty="0"/>
              <a:t>Functional requirements</a:t>
            </a:r>
            <a:r>
              <a:rPr lang="en-US" dirty="0"/>
              <a:t> are about how software takes input and turns it into output, its </a:t>
            </a:r>
            <a:r>
              <a:rPr lang="en-US" b="1" dirty="0"/>
              <a:t>behavior</a:t>
            </a:r>
          </a:p>
          <a:p>
            <a:pPr lvl="1"/>
            <a:r>
              <a:rPr lang="en-US" dirty="0"/>
              <a:t>Appearance</a:t>
            </a:r>
          </a:p>
          <a:p>
            <a:pPr lvl="1"/>
            <a:r>
              <a:rPr lang="en-US" dirty="0"/>
              <a:t>User interface actions</a:t>
            </a:r>
          </a:p>
          <a:p>
            <a:pPr lvl="1"/>
            <a:r>
              <a:rPr lang="en-US" dirty="0"/>
              <a:t>Input and output processes</a:t>
            </a:r>
          </a:p>
          <a:p>
            <a:r>
              <a:rPr lang="en-US" dirty="0"/>
              <a:t>Most requirements are functional requirements, and they take the most time and effort to specify</a:t>
            </a:r>
          </a:p>
        </p:txBody>
      </p:sp>
    </p:spTree>
    <p:extLst>
      <p:ext uri="{BB962C8B-B14F-4D97-AF65-F5344CB8AC3E}">
        <p14:creationId xmlns:p14="http://schemas.microsoft.com/office/powerpoint/2010/main" val="119464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1A151-A33B-435E-9EA8-132C15606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Non-functional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803FFF-9E0C-431A-8688-4E672A06D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5192"/>
            <a:ext cx="10972800" cy="4701808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Non-functional requirements</a:t>
            </a:r>
            <a:r>
              <a:rPr lang="en-US" dirty="0"/>
              <a:t> describe the </a:t>
            </a:r>
            <a:r>
              <a:rPr lang="en-US" b="1" dirty="0"/>
              <a:t>properties</a:t>
            </a:r>
            <a:r>
              <a:rPr lang="en-US" dirty="0"/>
              <a:t> software must have</a:t>
            </a:r>
          </a:p>
          <a:p>
            <a:pPr lvl="1"/>
            <a:r>
              <a:rPr lang="en-US" dirty="0"/>
              <a:t>Speed of processing</a:t>
            </a:r>
          </a:p>
          <a:p>
            <a:pPr lvl="1"/>
            <a:r>
              <a:rPr lang="en-US" dirty="0"/>
              <a:t>Amount of memory used</a:t>
            </a:r>
          </a:p>
          <a:p>
            <a:pPr lvl="1"/>
            <a:r>
              <a:rPr lang="en-US" dirty="0"/>
              <a:t>How often failures can be permitted</a:t>
            </a:r>
          </a:p>
          <a:p>
            <a:pPr lvl="1"/>
            <a:r>
              <a:rPr lang="en-US" dirty="0"/>
              <a:t>Level of security</a:t>
            </a:r>
          </a:p>
          <a:p>
            <a:pPr lvl="1"/>
            <a:r>
              <a:rPr lang="en-US" dirty="0"/>
              <a:t>Ease of modification</a:t>
            </a:r>
          </a:p>
          <a:p>
            <a:pPr lvl="1"/>
            <a:r>
              <a:rPr lang="en-US" dirty="0"/>
              <a:t>Cost of development</a:t>
            </a:r>
          </a:p>
          <a:p>
            <a:pPr lvl="1"/>
            <a:r>
              <a:rPr lang="en-US" dirty="0"/>
              <a:t>Platforms the product must run on</a:t>
            </a:r>
          </a:p>
          <a:p>
            <a:r>
              <a:rPr lang="en-US" dirty="0"/>
              <a:t>Non-functional requirements are more abstract than functional requirements</a:t>
            </a:r>
          </a:p>
          <a:p>
            <a:r>
              <a:rPr lang="en-US" dirty="0"/>
              <a:t>Functional requirements are tied to specific pieces of code, but non-functional requirements are properties of the whole system</a:t>
            </a:r>
          </a:p>
        </p:txBody>
      </p:sp>
    </p:spTree>
    <p:extLst>
      <p:ext uri="{BB962C8B-B14F-4D97-AF65-F5344CB8AC3E}">
        <p14:creationId xmlns:p14="http://schemas.microsoft.com/office/powerpoint/2010/main" val="159965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1B6C5-322C-44F3-B1FF-0B2B81D36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Problems with requirements in traditional processes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96C95-A8B3-4B00-98F4-9ECD6D655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It's really hard to figure out all the requirements before doing any coding and looking at prototypes</a:t>
            </a:r>
          </a:p>
          <a:p>
            <a:r>
              <a:rPr lang="en-US" dirty="0"/>
              <a:t>The world changes quickly, especially in technology, and people's desires change</a:t>
            </a:r>
          </a:p>
          <a:p>
            <a:r>
              <a:rPr lang="en-US" dirty="0"/>
              <a:t>Writing all the requirements takes a lot of work, creates large documents, and costs a lot of money</a:t>
            </a:r>
          </a:p>
          <a:p>
            <a:r>
              <a:rPr lang="en-US" dirty="0"/>
              <a:t>The waterfall process means that nothing is ready for a long time (often years) after the project starts, and some projects get canceled</a:t>
            </a:r>
          </a:p>
        </p:txBody>
      </p:sp>
    </p:spTree>
    <p:extLst>
      <p:ext uri="{BB962C8B-B14F-4D97-AF65-F5344CB8AC3E}">
        <p14:creationId xmlns:p14="http://schemas.microsoft.com/office/powerpoint/2010/main" val="61977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D6CD5-9FDB-4B3C-A308-6D4AA2CA6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in agile processes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C61E7-BDF4-4F73-88F4-2211E03429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Agile developers try not to write requirements at all</a:t>
            </a:r>
          </a:p>
          <a:p>
            <a:pPr lvl="1"/>
            <a:r>
              <a:rPr lang="en-US" dirty="0"/>
              <a:t>But you have to start with something...</a:t>
            </a:r>
          </a:p>
          <a:p>
            <a:r>
              <a:rPr lang="en-US" dirty="0"/>
              <a:t>Stakeholder needs are turned into lists called </a:t>
            </a:r>
            <a:r>
              <a:rPr lang="en-US" b="1" dirty="0"/>
              <a:t>product backlogs</a:t>
            </a:r>
          </a:p>
          <a:p>
            <a:r>
              <a:rPr lang="en-US" dirty="0"/>
              <a:t>A </a:t>
            </a:r>
            <a:r>
              <a:rPr lang="en-US" b="1" dirty="0"/>
              <a:t>product owner</a:t>
            </a:r>
            <a:r>
              <a:rPr lang="en-US" dirty="0"/>
              <a:t> adds to the product backlogs and prioritizes them</a:t>
            </a:r>
          </a:p>
          <a:p>
            <a:r>
              <a:rPr lang="en-US" dirty="0"/>
              <a:t>High priority items are chosen for each </a:t>
            </a:r>
            <a:r>
              <a:rPr lang="en-US" b="1" dirty="0"/>
              <a:t>sprint</a:t>
            </a:r>
            <a:r>
              <a:rPr lang="en-US" dirty="0"/>
              <a:t>, the agile term for a development iteration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88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DDC4E-6F35-4718-A560-49D433B11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Scrum tries to make changing requirements cheap and easy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E0504-2EB5-4B76-99C4-15BFBF6D19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Delay choosing requirements as long as possible</a:t>
            </a:r>
          </a:p>
          <a:p>
            <a:pPr lvl="1"/>
            <a:r>
              <a:rPr lang="en-US" dirty="0"/>
              <a:t>Stakeholder needs can be easily added or removed from the product backlog</a:t>
            </a:r>
          </a:p>
          <a:p>
            <a:pPr lvl="1"/>
            <a:r>
              <a:rPr lang="en-US" dirty="0"/>
              <a:t>Requirements are set only for the product backlog items (PBIs) when they're implemented on a sprint</a:t>
            </a:r>
          </a:p>
          <a:p>
            <a:r>
              <a:rPr lang="en-US" dirty="0"/>
              <a:t>Delay refinement as long as possible</a:t>
            </a:r>
          </a:p>
          <a:p>
            <a:pPr lvl="1"/>
            <a:r>
              <a:rPr lang="en-US" dirty="0"/>
              <a:t>PBIs are broken down until they're small enough and detailed enough for a single sprint</a:t>
            </a:r>
          </a:p>
          <a:p>
            <a:pPr lvl="1"/>
            <a:r>
              <a:rPr lang="en-US" dirty="0"/>
              <a:t>User-level requirements are refined into operational- and physical-level requirements for the sprint where they're implemented</a:t>
            </a:r>
          </a:p>
          <a:p>
            <a:r>
              <a:rPr lang="en-US" dirty="0"/>
              <a:t>Avoid writing requirements altogether</a:t>
            </a:r>
          </a:p>
          <a:p>
            <a:pPr lvl="1"/>
            <a:r>
              <a:rPr lang="en-US" dirty="0"/>
              <a:t>Instead of writing down physical-level requirements, talk to the stakeholders and implement what they say in the sprint</a:t>
            </a:r>
          </a:p>
          <a:p>
            <a:r>
              <a:rPr lang="en-US" dirty="0"/>
              <a:t>Determine requirements in light of current product features</a:t>
            </a:r>
          </a:p>
          <a:p>
            <a:pPr lvl="1"/>
            <a:r>
              <a:rPr lang="en-US" dirty="0"/>
              <a:t>Because agile methods iterate on an existing product, everyone can see which features would be most useful next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25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FC31F-A8B2-4729-BAF1-FA861EA16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Stating specifications in traditional processes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17BF3-680A-4DD2-A087-E0CA6E0A19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Specifications are usually made in declarative English (or appropriate natural language) sentences</a:t>
            </a:r>
          </a:p>
          <a:p>
            <a:r>
              <a:rPr lang="en-US" dirty="0"/>
              <a:t>Problem: English is vague and confusing</a:t>
            </a:r>
          </a:p>
          <a:p>
            <a:r>
              <a:rPr lang="en-US" dirty="0"/>
              <a:t>Rules for good technical writing:</a:t>
            </a:r>
          </a:p>
          <a:p>
            <a:pPr lvl="1"/>
            <a:r>
              <a:rPr lang="en-US" dirty="0"/>
              <a:t>Write complete, simple sentences in the active voice</a:t>
            </a:r>
          </a:p>
          <a:p>
            <a:pPr lvl="1"/>
            <a:r>
              <a:rPr lang="en-US" dirty="0"/>
              <a:t>Define terms clearly and use them consistently</a:t>
            </a:r>
          </a:p>
          <a:p>
            <a:pPr lvl="1"/>
            <a:r>
              <a:rPr lang="en-US" dirty="0"/>
              <a:t>Avoid synonyms</a:t>
            </a:r>
          </a:p>
          <a:p>
            <a:pPr lvl="1"/>
            <a:r>
              <a:rPr lang="en-US" dirty="0"/>
              <a:t>Group related material into sections</a:t>
            </a:r>
          </a:p>
          <a:p>
            <a:pPr lvl="1"/>
            <a:r>
              <a:rPr lang="en-US" dirty="0"/>
              <a:t>Use tables, lists, indentation, white space, and other formatting aids</a:t>
            </a:r>
          </a:p>
          <a:p>
            <a:r>
              <a:rPr lang="en-US" dirty="0"/>
              <a:t>Use "must" or "shall" to describe behaviors the product must do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56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74B1F-129F-44C4-886F-C3B347948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Testable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357C4-C461-4D75-B665-C5662E70A6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Requirements should be </a:t>
            </a:r>
            <a:r>
              <a:rPr lang="en-US" b="1" dirty="0"/>
              <a:t>testable</a:t>
            </a:r>
            <a:r>
              <a:rPr lang="en-US" dirty="0"/>
              <a:t> or </a:t>
            </a:r>
            <a:r>
              <a:rPr lang="en-US" b="1" dirty="0"/>
              <a:t>verifiable</a:t>
            </a:r>
          </a:p>
          <a:p>
            <a:r>
              <a:rPr lang="en-US" dirty="0"/>
              <a:t>This means that there can be a process for testing whether the product meets the requirement</a:t>
            </a:r>
          </a:p>
          <a:p>
            <a:r>
              <a:rPr lang="en-US" b="1" dirty="0"/>
              <a:t>Bad requirement:</a:t>
            </a:r>
          </a:p>
          <a:p>
            <a:pPr lvl="1"/>
            <a:r>
              <a:rPr lang="en-US" dirty="0"/>
              <a:t>The product must display query results quickly.</a:t>
            </a:r>
          </a:p>
          <a:p>
            <a:r>
              <a:rPr lang="en-US" b="1" dirty="0"/>
              <a:t>Good requirement:</a:t>
            </a:r>
          </a:p>
          <a:p>
            <a:pPr lvl="1"/>
            <a:r>
              <a:rPr lang="en-US" dirty="0"/>
              <a:t>The product must display query results in less than one second.</a:t>
            </a:r>
          </a:p>
          <a:p>
            <a:r>
              <a:rPr lang="en-US" dirty="0"/>
              <a:t>The bad requirement isn't testable because "quickly" is subjective</a:t>
            </a:r>
          </a:p>
          <a:p>
            <a:r>
              <a:rPr lang="en-US" dirty="0"/>
              <a:t>The good requirement is testable because we can time the finished system</a:t>
            </a:r>
          </a:p>
        </p:txBody>
      </p:sp>
    </p:spTree>
    <p:extLst>
      <p:ext uri="{BB962C8B-B14F-4D97-AF65-F5344CB8AC3E}">
        <p14:creationId xmlns:p14="http://schemas.microsoft.com/office/powerpoint/2010/main" val="61505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09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B9883-6C56-43BC-A4D9-19F753D70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traceability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13596E-3035-4BC3-8DBC-5A22BFA01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We want a clear relationship between a requirement, a part of the design, the code that implements this design, and the tests that verify it</a:t>
            </a:r>
          </a:p>
          <a:p>
            <a:r>
              <a:rPr lang="en-US" dirty="0"/>
              <a:t>Being able to connect the requirements to later stages of development is called </a:t>
            </a:r>
            <a:r>
              <a:rPr lang="en-US" b="1" dirty="0"/>
              <a:t>requirements traceability</a:t>
            </a:r>
          </a:p>
          <a:p>
            <a:r>
              <a:rPr lang="en-US" dirty="0"/>
              <a:t>To make requirements more traceable, each specification should state only a single requirement</a:t>
            </a:r>
          </a:p>
          <a:p>
            <a:pPr lvl="1"/>
            <a:r>
              <a:rPr lang="en-US" dirty="0"/>
              <a:t>This kind of specification is called </a:t>
            </a:r>
            <a:r>
              <a:rPr lang="en-US" b="1" dirty="0"/>
              <a:t>atomic</a:t>
            </a:r>
          </a:p>
          <a:p>
            <a:r>
              <a:rPr lang="en-US" b="1" dirty="0"/>
              <a:t>Non-atomic specification:</a:t>
            </a:r>
          </a:p>
          <a:p>
            <a:pPr lvl="1"/>
            <a:r>
              <a:rPr lang="en-US" dirty="0"/>
              <a:t>The product must display a list of previous commands and the results of commands, each in its own window.</a:t>
            </a:r>
          </a:p>
          <a:p>
            <a:r>
              <a:rPr lang="en-US" dirty="0"/>
              <a:t>The goal is simplicity and clarity</a:t>
            </a:r>
          </a:p>
          <a:p>
            <a:r>
              <a:rPr lang="en-US" dirty="0"/>
              <a:t>A long list of simple requirements is better than a short list of confusing, complex requirements</a:t>
            </a:r>
          </a:p>
        </p:txBody>
      </p:sp>
    </p:spTree>
    <p:extLst>
      <p:ext uri="{BB962C8B-B14F-4D97-AF65-F5344CB8AC3E}">
        <p14:creationId xmlns:p14="http://schemas.microsoft.com/office/powerpoint/2010/main" val="215459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4AB3A-D60B-423E-92BA-98F0462EF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Stating specifications in agile processes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4E8C4-9BCD-4BAC-AEE5-3EA6339C3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Agile developers have some documents like product vision statements and product backlog items</a:t>
            </a:r>
          </a:p>
          <a:p>
            <a:r>
              <a:rPr lang="en-US" dirty="0"/>
              <a:t>A very common way to describe requirements is through </a:t>
            </a:r>
            <a:r>
              <a:rPr lang="en-US" b="1" dirty="0"/>
              <a:t>user stories</a:t>
            </a:r>
          </a:p>
          <a:p>
            <a:r>
              <a:rPr lang="en-US" dirty="0"/>
              <a:t>A user story describes a function that the product provides to users</a:t>
            </a:r>
          </a:p>
          <a:p>
            <a:r>
              <a:rPr lang="en-US" dirty="0"/>
              <a:t>Sometimes a big story that is a huge chunk of the application is called an </a:t>
            </a:r>
            <a:r>
              <a:rPr lang="en-US" b="1" dirty="0"/>
              <a:t>epic</a:t>
            </a:r>
          </a:p>
          <a:p>
            <a:r>
              <a:rPr lang="en-US" dirty="0"/>
              <a:t>Sometimes a story that would take several sprints to implement is called a </a:t>
            </a:r>
            <a:r>
              <a:rPr lang="en-US" b="1" dirty="0"/>
              <a:t>feature</a:t>
            </a:r>
          </a:p>
          <a:p>
            <a:r>
              <a:rPr lang="en-US" dirty="0"/>
              <a:t>A story that can be implemented in a single sprint is a </a:t>
            </a:r>
            <a:r>
              <a:rPr lang="en-US" b="1" dirty="0" err="1"/>
              <a:t>sprintable</a:t>
            </a:r>
            <a:r>
              <a:rPr lang="en-US" b="1" dirty="0"/>
              <a:t> story</a:t>
            </a:r>
            <a:r>
              <a:rPr lang="en-US" dirty="0"/>
              <a:t> or an </a:t>
            </a:r>
            <a:r>
              <a:rPr lang="en-US" b="1" dirty="0"/>
              <a:t>implementable story</a:t>
            </a:r>
          </a:p>
          <a:p>
            <a:r>
              <a:rPr lang="en-US" b="1" dirty="0"/>
              <a:t>Note:</a:t>
            </a:r>
            <a:r>
              <a:rPr lang="en-US" dirty="0"/>
              <a:t> Some agile people </a:t>
            </a:r>
            <a:r>
              <a:rPr lang="en-US" i="1" dirty="0"/>
              <a:t>only</a:t>
            </a:r>
            <a:r>
              <a:rPr lang="en-US" dirty="0"/>
              <a:t> use the term user story for </a:t>
            </a:r>
            <a:r>
              <a:rPr lang="en-US" dirty="0" err="1"/>
              <a:t>sprintable</a:t>
            </a:r>
            <a:r>
              <a:rPr lang="en-US" dirty="0"/>
              <a:t> stories</a:t>
            </a:r>
          </a:p>
        </p:txBody>
      </p:sp>
    </p:spTree>
    <p:extLst>
      <p:ext uri="{BB962C8B-B14F-4D97-AF65-F5344CB8AC3E}">
        <p14:creationId xmlns:p14="http://schemas.microsoft.com/office/powerpoint/2010/main" val="388053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F809B-0B49-4A33-A505-F028325E3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voice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DB9DB-E761-4927-8AD6-DFC1E4C694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common way of expressing user stories is user voice form:</a:t>
            </a:r>
          </a:p>
          <a:p>
            <a:pPr lvl="1"/>
            <a:r>
              <a:rPr lang="en-US" dirty="0"/>
              <a:t>As a &lt;</a:t>
            </a:r>
            <a:r>
              <a:rPr lang="en-US" i="1" dirty="0"/>
              <a:t>role</a:t>
            </a:r>
            <a:r>
              <a:rPr lang="en-US" dirty="0"/>
              <a:t>&gt;, I want to &lt;</a:t>
            </a:r>
            <a:r>
              <a:rPr lang="en-US" i="1" dirty="0"/>
              <a:t>activity</a:t>
            </a:r>
            <a:r>
              <a:rPr lang="en-US" dirty="0"/>
              <a:t>&gt; so that &lt;</a:t>
            </a:r>
            <a:r>
              <a:rPr lang="en-US" i="1" dirty="0"/>
              <a:t>benefit</a:t>
            </a:r>
            <a:r>
              <a:rPr lang="en-US" dirty="0"/>
              <a:t>&gt;.</a:t>
            </a:r>
          </a:p>
          <a:p>
            <a:pPr lvl="1"/>
            <a:r>
              <a:rPr lang="en-US" dirty="0"/>
              <a:t>&lt;</a:t>
            </a:r>
            <a:r>
              <a:rPr lang="en-US" i="1" dirty="0"/>
              <a:t>role</a:t>
            </a:r>
            <a:r>
              <a:rPr lang="en-US" dirty="0"/>
              <a:t>&gt; is replaced by a user role, which is some category of user</a:t>
            </a:r>
          </a:p>
          <a:p>
            <a:pPr lvl="1"/>
            <a:r>
              <a:rPr lang="en-US" dirty="0"/>
              <a:t>&lt;</a:t>
            </a:r>
            <a:r>
              <a:rPr lang="en-US" i="1" dirty="0"/>
              <a:t>activity</a:t>
            </a:r>
            <a:r>
              <a:rPr lang="en-US" dirty="0"/>
              <a:t>&gt; is a function that the system does</a:t>
            </a:r>
          </a:p>
          <a:p>
            <a:pPr lvl="1"/>
            <a:r>
              <a:rPr lang="en-US" dirty="0"/>
              <a:t>&lt;</a:t>
            </a:r>
            <a:r>
              <a:rPr lang="en-US" i="1" dirty="0"/>
              <a:t>benefit</a:t>
            </a:r>
            <a:r>
              <a:rPr lang="en-US" dirty="0"/>
              <a:t>&gt; shows the value of the activity but is an optional part of user voice form</a:t>
            </a:r>
          </a:p>
          <a:p>
            <a:r>
              <a:rPr lang="en-US" dirty="0"/>
              <a:t>Example:</a:t>
            </a:r>
          </a:p>
          <a:p>
            <a:pPr lvl="1"/>
            <a:r>
              <a:rPr lang="en-US" dirty="0"/>
              <a:t>As a payroll clerk, I want to enter salary data so that payrolls will use adjusted salaries.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49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14599-6090-4F4C-88F0-E6F6564F4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Eliciting stakeholder needs in traditional processes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BD90A-8B80-47A9-B7F1-45F669593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5192"/>
            <a:ext cx="10972800" cy="492736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It can be difficult to discover what stakeholders actually want from a product</a:t>
            </a:r>
          </a:p>
          <a:p>
            <a:r>
              <a:rPr lang="en-US" dirty="0"/>
              <a:t>Some approaches:</a:t>
            </a:r>
          </a:p>
          <a:p>
            <a:pPr lvl="1"/>
            <a:r>
              <a:rPr lang="en-US" b="1" dirty="0"/>
              <a:t>Interviews:</a:t>
            </a:r>
            <a:r>
              <a:rPr lang="en-US" dirty="0"/>
              <a:t> Ask individual stakeholders what they want and record the answers</a:t>
            </a:r>
          </a:p>
          <a:p>
            <a:pPr lvl="1"/>
            <a:r>
              <a:rPr lang="en-US" b="1" dirty="0"/>
              <a:t>Observation:</a:t>
            </a:r>
            <a:r>
              <a:rPr lang="en-US" dirty="0"/>
              <a:t> Watch the users doing tasks, asking them to describe the actions they're taking</a:t>
            </a:r>
          </a:p>
          <a:p>
            <a:pPr lvl="1"/>
            <a:r>
              <a:rPr lang="en-US" b="1" dirty="0"/>
              <a:t>Focus groups:</a:t>
            </a:r>
            <a:r>
              <a:rPr lang="en-US" dirty="0"/>
              <a:t> Informal discussion with six to nine people and a facilitator</a:t>
            </a:r>
          </a:p>
          <a:p>
            <a:pPr lvl="1"/>
            <a:r>
              <a:rPr lang="en-US" b="1" dirty="0"/>
              <a:t>Workshops:</a:t>
            </a:r>
            <a:r>
              <a:rPr lang="en-US" dirty="0"/>
              <a:t> A meeting focused on documenting the desires of many stakeholders</a:t>
            </a:r>
          </a:p>
          <a:p>
            <a:pPr lvl="1"/>
            <a:r>
              <a:rPr lang="en-US" b="1" dirty="0"/>
              <a:t>Prototypes:</a:t>
            </a:r>
            <a:r>
              <a:rPr lang="en-US" dirty="0"/>
              <a:t> Let stakeholders respond to different version of a product</a:t>
            </a:r>
          </a:p>
          <a:p>
            <a:pPr lvl="1"/>
            <a:r>
              <a:rPr lang="en-US" b="1" dirty="0"/>
              <a:t>Document studies:</a:t>
            </a:r>
            <a:r>
              <a:rPr lang="en-US" dirty="0"/>
              <a:t> Read documents associated with the business that needs the product</a:t>
            </a:r>
          </a:p>
          <a:p>
            <a:pPr lvl="1"/>
            <a:r>
              <a:rPr lang="en-US" b="1" dirty="0"/>
              <a:t>Competitive product studies:</a:t>
            </a:r>
            <a:r>
              <a:rPr lang="en-US" dirty="0"/>
              <a:t> Analyze similar existing products for strengths and weaknesses</a:t>
            </a:r>
          </a:p>
        </p:txBody>
      </p:sp>
    </p:spTree>
    <p:extLst>
      <p:ext uri="{BB962C8B-B14F-4D97-AF65-F5344CB8AC3E}">
        <p14:creationId xmlns:p14="http://schemas.microsoft.com/office/powerpoint/2010/main" val="191060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D2E63-E71E-49DD-8954-2C3EC2258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Eliciting stakeholder needs in agile processes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6E6D3-1E23-4CAF-BA05-81758D27C1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Agile processes don't focus on getting all the requirements up front</a:t>
            </a:r>
          </a:p>
          <a:p>
            <a:r>
              <a:rPr lang="en-US" dirty="0"/>
              <a:t>Instead, a cornerstone of the agile approach is constantly getting feedback, allowing for quick responses</a:t>
            </a:r>
          </a:p>
          <a:p>
            <a:r>
              <a:rPr lang="en-US" dirty="0"/>
              <a:t>The product itself becomes an evolving prototype that it easy to understand and unlikely to become obsolete</a:t>
            </a:r>
          </a:p>
          <a:p>
            <a:r>
              <a:rPr lang="en-US" dirty="0"/>
              <a:t>Potential problems:</a:t>
            </a:r>
          </a:p>
          <a:p>
            <a:pPr lvl="1"/>
            <a:r>
              <a:rPr lang="en-US" dirty="0"/>
              <a:t>Stakeholders can overreact to current problems and lose sight of the big picture</a:t>
            </a:r>
          </a:p>
          <a:p>
            <a:pPr lvl="1"/>
            <a:r>
              <a:rPr lang="en-US" dirty="0"/>
              <a:t>Agile methods give a lot of power to the few stakeholders who give feedback, and others might be ignored</a:t>
            </a:r>
          </a:p>
        </p:txBody>
      </p:sp>
    </p:spTree>
    <p:extLst>
      <p:ext uri="{BB962C8B-B14F-4D97-AF65-F5344CB8AC3E}">
        <p14:creationId xmlns:p14="http://schemas.microsoft.com/office/powerpoint/2010/main" val="410895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451C5-F7A7-404B-8F18-1E2E6060C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Requirements management in traditional processes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FDD87-D6A8-452A-BBE4-6DAE161DED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Projects start with a product mission statement giving business requirements</a:t>
            </a:r>
          </a:p>
          <a:p>
            <a:r>
              <a:rPr lang="en-US" dirty="0"/>
              <a:t>Requirements analysis is the process of gathering stakeholder needs and using them to turn the mission statement into a list of requirements specifications</a:t>
            </a:r>
          </a:p>
          <a:p>
            <a:r>
              <a:rPr lang="en-US" dirty="0"/>
              <a:t>The result is a document called a software requirements specification (SRS)</a:t>
            </a:r>
          </a:p>
        </p:txBody>
      </p:sp>
    </p:spTree>
    <p:extLst>
      <p:ext uri="{BB962C8B-B14F-4D97-AF65-F5344CB8AC3E}">
        <p14:creationId xmlns:p14="http://schemas.microsoft.com/office/powerpoint/2010/main" val="421138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87C52-D21B-4B17-956C-9226C07BF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Requirements management in agile processes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440D4-1B86-4202-A57F-841A998F30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mission statement or other high-level needs are used to write big user stories</a:t>
            </a:r>
          </a:p>
          <a:p>
            <a:r>
              <a:rPr lang="en-US" dirty="0"/>
              <a:t>Working with stakeholders, the team refines </a:t>
            </a:r>
            <a:r>
              <a:rPr lang="en-US" dirty="0" err="1"/>
              <a:t>sprintable</a:t>
            </a:r>
            <a:r>
              <a:rPr lang="en-US" dirty="0"/>
              <a:t> stories into operational-level and physical-level requirements</a:t>
            </a:r>
          </a:p>
          <a:p>
            <a:r>
              <a:rPr lang="en-US" dirty="0"/>
              <a:t>The product owner has the responsibility to update the product backlog as the product evolves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58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904A9-49A5-413D-941E-4E9B33326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Kinds of requirements modeling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ED246B4-255D-45FC-90FB-9C886C5AC50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6200" y="1539063"/>
          <a:ext cx="12027218" cy="52427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3088">
                  <a:extLst>
                    <a:ext uri="{9D8B030D-6E8A-4147-A177-3AD203B41FA5}">
                      <a16:colId xmlns:a16="http://schemas.microsoft.com/office/drawing/2014/main" val="804580260"/>
                    </a:ext>
                  </a:extLst>
                </a:gridCol>
                <a:gridCol w="5866058">
                  <a:extLst>
                    <a:ext uri="{9D8B030D-6E8A-4147-A177-3AD203B41FA5}">
                      <a16:colId xmlns:a16="http://schemas.microsoft.com/office/drawing/2014/main" val="341011197"/>
                    </a:ext>
                  </a:extLst>
                </a:gridCol>
                <a:gridCol w="3868072">
                  <a:extLst>
                    <a:ext uri="{9D8B030D-6E8A-4147-A177-3AD203B41FA5}">
                      <a16:colId xmlns:a16="http://schemas.microsoft.com/office/drawing/2014/main" val="4232106280"/>
                    </a:ext>
                  </a:extLst>
                </a:gridCol>
              </a:tblGrid>
              <a:tr h="42442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Show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Typical UML Diagram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8971374"/>
                  </a:ext>
                </a:extLst>
              </a:tr>
              <a:tr h="104653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Use Case Models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 product interacting with its environment, often </a:t>
                      </a:r>
                      <a:r>
                        <a:rPr lang="en-US" sz="2400" b="1" dirty="0"/>
                        <a:t>actors</a:t>
                      </a:r>
                      <a:r>
                        <a:rPr lang="en-US" sz="2400" dirty="0"/>
                        <a:t> who take on roles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Use Case Diagram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1337260"/>
                  </a:ext>
                </a:extLst>
              </a:tr>
              <a:tr h="73257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Conceptual Models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Relationships between entities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Class Diagram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6280000"/>
                  </a:ext>
                </a:extLst>
              </a:tr>
              <a:tr h="104653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State Diagrams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The states a product can be in and the transitions between those states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State Diagram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5026967"/>
                  </a:ext>
                </a:extLst>
              </a:tr>
              <a:tr h="73257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Decision Trees and Tables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What a product should do under various conditions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Activity Diagram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3635223"/>
                  </a:ext>
                </a:extLst>
              </a:tr>
              <a:tr h="104653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Data Flow Diagrams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How data enters, is processed, and leaves the product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Activity Diagram or Sequence Diagram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96104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38053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UML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575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EDA371-E2AD-4CC8-8E54-15436BBB5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F4C6ABC-3DD0-4EF7-BC6B-398391DA71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both the requirements stage and the design stage, modeling can be useful</a:t>
            </a:r>
          </a:p>
          <a:p>
            <a:r>
              <a:rPr lang="en-US" b="1" dirty="0"/>
              <a:t>Modeling</a:t>
            </a:r>
            <a:r>
              <a:rPr lang="en-US" dirty="0"/>
              <a:t> mostly means drawing boxes and arrows</a:t>
            </a:r>
          </a:p>
          <a:p>
            <a:r>
              <a:rPr lang="en-US" dirty="0"/>
              <a:t>We want high-level descriptions of:</a:t>
            </a:r>
          </a:p>
          <a:p>
            <a:pPr lvl="1"/>
            <a:r>
              <a:rPr lang="en-US" dirty="0"/>
              <a:t>What the thing is supposed to do</a:t>
            </a:r>
          </a:p>
          <a:p>
            <a:pPr lvl="1"/>
            <a:r>
              <a:rPr lang="en-US" dirty="0"/>
              <a:t>What parts it's composed of</a:t>
            </a:r>
          </a:p>
          <a:p>
            <a:pPr lvl="1"/>
            <a:r>
              <a:rPr lang="en-US" dirty="0"/>
              <a:t>How it does what it does</a:t>
            </a:r>
          </a:p>
        </p:txBody>
      </p:sp>
    </p:spTree>
    <p:extLst>
      <p:ext uri="{BB962C8B-B14F-4D97-AF65-F5344CB8AC3E}">
        <p14:creationId xmlns:p14="http://schemas.microsoft.com/office/powerpoint/2010/main" val="6409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DA7899-F71F-42C4-A808-76352992D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exam format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31FE77-D48D-4B73-9E3D-0C33BD511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Time: Friday</a:t>
            </a:r>
            <a:r>
              <a:rPr lang="en-US"/>
              <a:t>, 12/13/2024 </a:t>
            </a:r>
            <a:r>
              <a:rPr lang="en-US" dirty="0"/>
              <a:t>2:45 - 4:45 p.m.</a:t>
            </a:r>
          </a:p>
          <a:p>
            <a:endParaRPr lang="en-US" dirty="0"/>
          </a:p>
          <a:p>
            <a:r>
              <a:rPr lang="en-US" dirty="0"/>
              <a:t>The exam will have:</a:t>
            </a:r>
          </a:p>
          <a:p>
            <a:pPr lvl="1"/>
            <a:r>
              <a:rPr lang="en-US" dirty="0"/>
              <a:t>Short answer questions</a:t>
            </a:r>
          </a:p>
          <a:p>
            <a:pPr lvl="1"/>
            <a:r>
              <a:rPr lang="en-US" dirty="0"/>
              <a:t>At least one matching question</a:t>
            </a:r>
          </a:p>
          <a:p>
            <a:pPr lvl="1"/>
            <a:r>
              <a:rPr lang="en-US" dirty="0"/>
              <a:t>One or two diagrams or figures you must create</a:t>
            </a:r>
          </a:p>
          <a:p>
            <a:pPr lvl="1"/>
            <a:r>
              <a:rPr lang="en-US" dirty="0"/>
              <a:t>Two to three essay questions</a:t>
            </a:r>
          </a:p>
        </p:txBody>
      </p:sp>
    </p:spTree>
    <p:extLst>
      <p:ext uri="{BB962C8B-B14F-4D97-AF65-F5344CB8AC3E}">
        <p14:creationId xmlns:p14="http://schemas.microsoft.com/office/powerpoint/2010/main" val="162099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modeling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Models leave out details</a:t>
            </a:r>
          </a:p>
          <a:p>
            <a:r>
              <a:rPr lang="en-US" dirty="0"/>
              <a:t>Models are useful to help understand a complex system</a:t>
            </a:r>
          </a:p>
          <a:p>
            <a:pPr lvl="1"/>
            <a:r>
              <a:rPr lang="en-US" dirty="0"/>
              <a:t>During requirements engineering, models clarify what an existing system does</a:t>
            </a:r>
          </a:p>
          <a:p>
            <a:pPr lvl="1"/>
            <a:r>
              <a:rPr lang="en-US" dirty="0"/>
              <a:t>Or models could be used to plan out a new system</a:t>
            </a:r>
          </a:p>
          <a:p>
            <a:r>
              <a:rPr lang="en-US" dirty="0"/>
              <a:t>Models can represent different perspectives of a system:</a:t>
            </a:r>
          </a:p>
          <a:p>
            <a:pPr lvl="1"/>
            <a:r>
              <a:rPr lang="en-US" b="1" dirty="0"/>
              <a:t>External:</a:t>
            </a:r>
            <a:r>
              <a:rPr lang="en-US" dirty="0"/>
              <a:t> the context of a system</a:t>
            </a:r>
          </a:p>
          <a:p>
            <a:pPr lvl="1"/>
            <a:r>
              <a:rPr lang="en-US" b="1" dirty="0"/>
              <a:t>Interaction:</a:t>
            </a:r>
            <a:r>
              <a:rPr lang="en-US" dirty="0"/>
              <a:t> the interactions within the system or between it and the outside</a:t>
            </a:r>
          </a:p>
          <a:p>
            <a:pPr lvl="1"/>
            <a:r>
              <a:rPr lang="en-US" b="1" dirty="0"/>
              <a:t>Structural:</a:t>
            </a:r>
            <a:r>
              <a:rPr lang="en-US" dirty="0"/>
              <a:t> organization of a system</a:t>
            </a:r>
          </a:p>
          <a:p>
            <a:pPr lvl="1"/>
            <a:r>
              <a:rPr lang="en-US" b="1" dirty="0"/>
              <a:t>Behavior:</a:t>
            </a:r>
            <a:r>
              <a:rPr lang="en-US" dirty="0"/>
              <a:t> how the system responds to events</a:t>
            </a:r>
          </a:p>
        </p:txBody>
      </p:sp>
    </p:spTree>
    <p:extLst>
      <p:ext uri="{BB962C8B-B14F-4D97-AF65-F5344CB8AC3E}">
        <p14:creationId xmlns:p14="http://schemas.microsoft.com/office/powerpoint/2010/main" val="168504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UML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b="1" dirty="0"/>
              <a:t>Unified Modeling Language</a:t>
            </a:r>
            <a:r>
              <a:rPr lang="en-US" dirty="0"/>
              <a:t> (UML) is an international standard for graphical models of software systems</a:t>
            </a:r>
          </a:p>
          <a:p>
            <a:r>
              <a:rPr lang="en-US" dirty="0"/>
              <a:t>A few useful kinds of diagrams:</a:t>
            </a:r>
          </a:p>
          <a:p>
            <a:pPr lvl="1"/>
            <a:r>
              <a:rPr lang="en-US" dirty="0"/>
              <a:t>Activity diagrams</a:t>
            </a:r>
          </a:p>
          <a:p>
            <a:pPr lvl="1"/>
            <a:r>
              <a:rPr lang="en-US" dirty="0"/>
              <a:t>Use case diagrams</a:t>
            </a:r>
          </a:p>
          <a:p>
            <a:pPr lvl="1"/>
            <a:r>
              <a:rPr lang="en-US" dirty="0"/>
              <a:t>Sequence diagrams</a:t>
            </a:r>
          </a:p>
          <a:p>
            <a:pPr lvl="1"/>
            <a:r>
              <a:rPr lang="en-US" dirty="0"/>
              <a:t>State diagrams</a:t>
            </a:r>
          </a:p>
          <a:p>
            <a:r>
              <a:rPr lang="en-US" dirty="0"/>
              <a:t>Class diagrams are important enough that we'll talk about them in greater detail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86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kumimoji="0" lang="en-US" sz="4500" b="1" kern="1200" dirty="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rPr>
              <a:t>Activity diagrams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192"/>
            <a:ext cx="7010400" cy="462560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Activity diagrams show the workflow of actions that a system takes</a:t>
            </a:r>
          </a:p>
          <a:p>
            <a:r>
              <a:rPr lang="en-US" dirty="0"/>
              <a:t>XKCD of an activity diagram for writing good code</a:t>
            </a:r>
          </a:p>
          <a:p>
            <a:pPr lvl="1"/>
            <a:r>
              <a:rPr lang="en-US" dirty="0"/>
              <a:t>From: </a:t>
            </a:r>
            <a:r>
              <a:rPr lang="en-US" dirty="0">
                <a:hlinkClick r:id="rId2"/>
              </a:rPr>
              <a:t>https://xkcd.com/844/</a:t>
            </a:r>
            <a:endParaRPr lang="en-US" dirty="0"/>
          </a:p>
          <a:p>
            <a:r>
              <a:rPr lang="en-US" dirty="0"/>
              <a:t>Formally:</a:t>
            </a:r>
          </a:p>
          <a:p>
            <a:pPr lvl="1"/>
            <a:r>
              <a:rPr lang="en-US" dirty="0"/>
              <a:t>Rounded rectangles represent actions</a:t>
            </a:r>
          </a:p>
          <a:p>
            <a:pPr lvl="1"/>
            <a:r>
              <a:rPr lang="en-US" dirty="0"/>
              <a:t>Diamonds represent decisions</a:t>
            </a:r>
          </a:p>
          <a:p>
            <a:pPr lvl="1"/>
            <a:r>
              <a:rPr lang="en-US" dirty="0"/>
              <a:t>Bars represent starting or ending concurrent activities</a:t>
            </a:r>
          </a:p>
          <a:p>
            <a:pPr lvl="1"/>
            <a:r>
              <a:rPr lang="en-US" dirty="0"/>
              <a:t>A black circle represents the start</a:t>
            </a:r>
          </a:p>
          <a:p>
            <a:pPr lvl="1"/>
            <a:r>
              <a:rPr lang="en-US" dirty="0"/>
              <a:t>An encircled black circle represents the end</a:t>
            </a:r>
          </a:p>
        </p:txBody>
      </p:sp>
      <p:pic>
        <p:nvPicPr>
          <p:cNvPr id="1026" name="Picture 2" descr="Good Co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55448"/>
            <a:ext cx="4333875" cy="661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50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detailed activity model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697070"/>
            <a:ext cx="8991600" cy="500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069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3665767"/>
            <a:ext cx="8412529" cy="29636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Data-driven modeling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193"/>
            <a:ext cx="10972800" cy="218720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Data-driven models show how input data is processed to generate output data</a:t>
            </a:r>
          </a:p>
          <a:p>
            <a:r>
              <a:rPr lang="en-US" dirty="0"/>
              <a:t>The following is an activity diagram that shows how blood sugar data is processed by a system to deliver the right amount of insulin</a:t>
            </a:r>
          </a:p>
        </p:txBody>
      </p:sp>
    </p:spTree>
    <p:extLst>
      <p:ext uri="{BB962C8B-B14F-4D97-AF65-F5344CB8AC3E}">
        <p14:creationId xmlns:p14="http://schemas.microsoft.com/office/powerpoint/2010/main" val="206223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kumimoji="0" lang="en-US" sz="4500" b="1" kern="1200" dirty="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rPr>
              <a:t>Use case diagrams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192"/>
            <a:ext cx="6553200" cy="4625609"/>
          </a:xfrm>
        </p:spPr>
        <p:txBody>
          <a:bodyPr/>
          <a:lstStyle/>
          <a:p>
            <a:r>
              <a:rPr lang="en-US" dirty="0"/>
              <a:t>Use case diagrams show relationships between users of a system and different use cases where the user is involved</a:t>
            </a:r>
          </a:p>
          <a:p>
            <a:r>
              <a:rPr lang="en-US" dirty="0"/>
              <a:t>Example from </a:t>
            </a:r>
            <a:r>
              <a:rPr lang="en-US" dirty="0">
                <a:hlinkClick r:id="rId3"/>
              </a:rPr>
              <a:t>Wikipedia</a:t>
            </a:r>
            <a:r>
              <a:rPr lang="en-US" dirty="0"/>
              <a:t>:</a:t>
            </a:r>
          </a:p>
        </p:txBody>
      </p:sp>
      <p:pic>
        <p:nvPicPr>
          <p:cNvPr id="2052" name="Picture 4" descr="File:Use case restaurant model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573395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96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kumimoji="0" lang="en-US" sz="4500" b="1" kern="1200" dirty="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rPr>
              <a:t>Sequence diagrams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192"/>
            <a:ext cx="6172200" cy="462560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Sequence diagrams show system object interactions over time</a:t>
            </a:r>
          </a:p>
          <a:p>
            <a:r>
              <a:rPr lang="en-US" dirty="0"/>
              <a:t>These messages are visualized as arrows</a:t>
            </a:r>
          </a:p>
          <a:p>
            <a:pPr lvl="1"/>
            <a:r>
              <a:rPr lang="en-US" dirty="0"/>
              <a:t>Solid arrow heads are synchronous messages</a:t>
            </a:r>
          </a:p>
          <a:p>
            <a:pPr lvl="1"/>
            <a:r>
              <a:rPr lang="en-US" dirty="0"/>
              <a:t>Open arrow heads are asynchronous messages</a:t>
            </a:r>
          </a:p>
          <a:p>
            <a:pPr lvl="1"/>
            <a:r>
              <a:rPr lang="en-US" dirty="0"/>
              <a:t>Dashed lines represent replies</a:t>
            </a:r>
          </a:p>
          <a:p>
            <a:r>
              <a:rPr lang="en-US" dirty="0"/>
              <a:t>Example from </a:t>
            </a:r>
            <a:r>
              <a:rPr lang="en-US" dirty="0">
                <a:hlinkClick r:id="rId2"/>
              </a:rPr>
              <a:t>Wikipedia</a:t>
            </a:r>
            <a:r>
              <a:rPr lang="en-US" dirty="0"/>
              <a:t>:</a:t>
            </a:r>
          </a:p>
        </p:txBody>
      </p:sp>
      <p:pic>
        <p:nvPicPr>
          <p:cNvPr id="3074" name="Picture 2" descr="File:CheckEmail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489718"/>
            <a:ext cx="5385335" cy="5339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4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latinLnBrk="0" hangingPunct="1"/>
            <a:r>
              <a:rPr kumimoji="0" lang="en-US" sz="4500" b="1" kern="1200" dirty="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rPr>
              <a:t>State diagrams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434" y="1752600"/>
            <a:ext cx="6387966" cy="4625609"/>
          </a:xfrm>
        </p:spPr>
        <p:txBody>
          <a:bodyPr/>
          <a:lstStyle/>
          <a:p>
            <a:r>
              <a:rPr lang="en-US" dirty="0"/>
              <a:t>State diagrams are the UML generalization of finite state automata from discrete math</a:t>
            </a:r>
          </a:p>
          <a:p>
            <a:r>
              <a:rPr lang="en-US" dirty="0"/>
              <a:t>They describe a series of states that a system can be in and how transitions between those states happen</a:t>
            </a:r>
          </a:p>
          <a:p>
            <a:r>
              <a:rPr lang="en-US" dirty="0"/>
              <a:t>Example from </a:t>
            </a:r>
            <a:r>
              <a:rPr lang="en-US" dirty="0">
                <a:hlinkClick r:id="rId2"/>
              </a:rPr>
              <a:t>uml-diagrams.org</a:t>
            </a:r>
            <a:r>
              <a:rPr lang="en-US" dirty="0"/>
              <a:t>:</a:t>
            </a:r>
          </a:p>
        </p:txBody>
      </p:sp>
      <p:pic>
        <p:nvPicPr>
          <p:cNvPr id="5122" name="Picture 2" descr="High level behavioral state machine for bank ATM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905000"/>
            <a:ext cx="4933777" cy="347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03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419600" y="2464874"/>
            <a:ext cx="7696522" cy="4316926"/>
            <a:chOff x="4419600" y="2388674"/>
            <a:chExt cx="7696522" cy="431692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76800" y="2388674"/>
              <a:ext cx="7239322" cy="4240726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4419600" y="6019800"/>
              <a:ext cx="228600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Event-driven modeling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192"/>
            <a:ext cx="4724400" cy="439700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Event-driven modeling is another kind of behavioral modeling that focuses on how a system responds to events rather than on processing a stream of data</a:t>
            </a:r>
          </a:p>
          <a:p>
            <a:r>
              <a:rPr lang="en-US" dirty="0"/>
              <a:t>Here's a state diagram for a microwave oven based on various outside events</a:t>
            </a:r>
          </a:p>
        </p:txBody>
      </p:sp>
    </p:spTree>
    <p:extLst>
      <p:ext uri="{BB962C8B-B14F-4D97-AF65-F5344CB8AC3E}">
        <p14:creationId xmlns:p14="http://schemas.microsoft.com/office/powerpoint/2010/main" val="343268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ile:KP-UML-Generalization-20060325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971800"/>
            <a:ext cx="6134100" cy="2506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kumimoji="0" lang="en-US" sz="4500" b="1" kern="1200" dirty="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rPr>
              <a:t>Class diagrams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192"/>
            <a:ext cx="7620000" cy="462560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Class diagrams show many kinds of relationships</a:t>
            </a:r>
          </a:p>
          <a:p>
            <a:r>
              <a:rPr lang="en-US" dirty="0"/>
              <a:t>The </a:t>
            </a:r>
            <a:r>
              <a:rPr lang="en-US" b="1" dirty="0"/>
              <a:t>classes</a:t>
            </a:r>
            <a:r>
              <a:rPr lang="en-US" dirty="0"/>
              <a:t> being described often (but not always) map to classes in object-oriented languages</a:t>
            </a:r>
          </a:p>
          <a:p>
            <a:r>
              <a:rPr lang="en-US" dirty="0"/>
              <a:t>The following symbols are used to mark class members:</a:t>
            </a: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dirty="0"/>
              <a:t>		Public</a:t>
            </a:r>
          </a:p>
          <a:p>
            <a:pPr lvl="1"/>
            <a:r>
              <a:rPr lang="en-US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dirty="0"/>
              <a:t>		Private</a:t>
            </a:r>
          </a:p>
          <a:p>
            <a:pPr lvl="1"/>
            <a:r>
              <a:rPr lang="en-US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dirty="0"/>
              <a:t>		Protected</a:t>
            </a:r>
          </a:p>
          <a:p>
            <a:pPr lvl="1"/>
            <a:r>
              <a:rPr lang="en-US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/>
              <a:t>		Derived</a:t>
            </a:r>
          </a:p>
          <a:p>
            <a:pPr lvl="1"/>
            <a:r>
              <a:rPr lang="en-US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~</a:t>
            </a:r>
            <a:r>
              <a:rPr lang="en-US" dirty="0"/>
              <a:t>		Package</a:t>
            </a:r>
          </a:p>
          <a:p>
            <a:pPr lvl="1"/>
            <a:r>
              <a:rPr lang="en-US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*	</a:t>
            </a:r>
            <a:r>
              <a:rPr lang="en-US" dirty="0"/>
              <a:t>	Random</a:t>
            </a:r>
          </a:p>
          <a:p>
            <a:r>
              <a:rPr lang="en-US" dirty="0"/>
              <a:t>Example from </a:t>
            </a:r>
            <a:r>
              <a:rPr lang="en-US" dirty="0">
                <a:hlinkClick r:id="rId3"/>
              </a:rPr>
              <a:t>Wikipedia</a:t>
            </a:r>
            <a:r>
              <a:rPr lang="en-US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87538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02EBE-72E1-4DA5-A952-4D5D7B357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D2F4FA-500E-4B50-B26A-98CDE5A29F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82018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0644" y="1905000"/>
            <a:ext cx="6863756" cy="46256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935844"/>
            <a:ext cx="4038600" cy="11027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192"/>
            <a:ext cx="5562600" cy="4625609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Associations between classes can be drawn with a line in a class diagram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Notations can be used to mark relationships as one to one, many to one, many to many, etc.</a:t>
            </a:r>
          </a:p>
          <a:p>
            <a:r>
              <a:rPr lang="en-US" dirty="0"/>
              <a:t>These kinds of relationships are particularly important when designing a database</a:t>
            </a:r>
          </a:p>
        </p:txBody>
      </p:sp>
    </p:spTree>
    <p:extLst>
      <p:ext uri="{BB962C8B-B14F-4D97-AF65-F5344CB8AC3E}">
        <p14:creationId xmlns:p14="http://schemas.microsoft.com/office/powerpoint/2010/main" val="263997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192"/>
            <a:ext cx="5562600" cy="4625609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Classes can be listed with their attributes</a:t>
            </a:r>
          </a:p>
          <a:p>
            <a:r>
              <a:rPr lang="en-US" dirty="0"/>
              <a:t>However, there are often classes that share attributes with each other</a:t>
            </a:r>
          </a:p>
          <a:p>
            <a:r>
              <a:rPr lang="en-US" dirty="0"/>
              <a:t>Some classes are specialized versions of other classes, with more attributes and abilities</a:t>
            </a:r>
          </a:p>
          <a:p>
            <a:r>
              <a:rPr lang="en-US" dirty="0"/>
              <a:t>This relationship between general classes and more specialized classes is handled in Java by the mechanic of </a:t>
            </a:r>
            <a:r>
              <a:rPr lang="en-US" b="1" dirty="0"/>
              <a:t>inheritance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7518" y="1676400"/>
            <a:ext cx="6098282" cy="428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38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Aggregation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192"/>
            <a:ext cx="5715000" cy="4625609"/>
          </a:xfrm>
        </p:spPr>
        <p:txBody>
          <a:bodyPr/>
          <a:lstStyle/>
          <a:p>
            <a:r>
              <a:rPr lang="en-US" dirty="0"/>
              <a:t>Another way of using class diagrams is to show that some objects or classes are made up of smaller parts represented by other classes</a:t>
            </a:r>
          </a:p>
          <a:p>
            <a:r>
              <a:rPr lang="en-US" dirty="0"/>
              <a:t>A diamond shape is used to mark a class that is the whole, and its parts are connected to the diamond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4451" y="2362200"/>
            <a:ext cx="4857949" cy="311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89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DA0DB-85F1-402A-81DF-E610BC795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Processes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CB76A-20BB-446D-95FD-66B5ECC189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31096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Waterfall lifecycle model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21D0B34-DE8A-4A63-854B-548C12212114}"/>
              </a:ext>
            </a:extLst>
          </p:cNvPr>
          <p:cNvSpPr/>
          <p:nvPr/>
        </p:nvSpPr>
        <p:spPr>
          <a:xfrm>
            <a:off x="1752601" y="1676400"/>
            <a:ext cx="1800225" cy="638171"/>
          </a:xfrm>
          <a:custGeom>
            <a:avLst/>
            <a:gdLst>
              <a:gd name="connsiteX0" fmla="*/ 0 w 1952625"/>
              <a:gd name="connsiteY0" fmla="*/ 117158 h 1171575"/>
              <a:gd name="connsiteX1" fmla="*/ 117158 w 1952625"/>
              <a:gd name="connsiteY1" fmla="*/ 0 h 1171575"/>
              <a:gd name="connsiteX2" fmla="*/ 1835468 w 1952625"/>
              <a:gd name="connsiteY2" fmla="*/ 0 h 1171575"/>
              <a:gd name="connsiteX3" fmla="*/ 1952626 w 1952625"/>
              <a:gd name="connsiteY3" fmla="*/ 117158 h 1171575"/>
              <a:gd name="connsiteX4" fmla="*/ 1952625 w 1952625"/>
              <a:gd name="connsiteY4" fmla="*/ 1054418 h 1171575"/>
              <a:gd name="connsiteX5" fmla="*/ 1835467 w 1952625"/>
              <a:gd name="connsiteY5" fmla="*/ 1171576 h 1171575"/>
              <a:gd name="connsiteX6" fmla="*/ 117158 w 1952625"/>
              <a:gd name="connsiteY6" fmla="*/ 1171575 h 1171575"/>
              <a:gd name="connsiteX7" fmla="*/ 0 w 1952625"/>
              <a:gd name="connsiteY7" fmla="*/ 1054417 h 1171575"/>
              <a:gd name="connsiteX8" fmla="*/ 0 w 1952625"/>
              <a:gd name="connsiteY8" fmla="*/ 117158 h 117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52625" h="1171575">
                <a:moveTo>
                  <a:pt x="0" y="117158"/>
                </a:moveTo>
                <a:cubicBezTo>
                  <a:pt x="0" y="52453"/>
                  <a:pt x="52453" y="0"/>
                  <a:pt x="117158" y="0"/>
                </a:cubicBezTo>
                <a:lnTo>
                  <a:pt x="1835468" y="0"/>
                </a:lnTo>
                <a:cubicBezTo>
                  <a:pt x="1900173" y="0"/>
                  <a:pt x="1952626" y="52453"/>
                  <a:pt x="1952626" y="117158"/>
                </a:cubicBezTo>
                <a:cubicBezTo>
                  <a:pt x="1952626" y="429578"/>
                  <a:pt x="1952625" y="741998"/>
                  <a:pt x="1952625" y="1054418"/>
                </a:cubicBezTo>
                <a:cubicBezTo>
                  <a:pt x="1952625" y="1119123"/>
                  <a:pt x="1900172" y="1171576"/>
                  <a:pt x="1835467" y="1171576"/>
                </a:cubicBezTo>
                <a:lnTo>
                  <a:pt x="117158" y="1171575"/>
                </a:lnTo>
                <a:cubicBezTo>
                  <a:pt x="52453" y="1171575"/>
                  <a:pt x="0" y="1119122"/>
                  <a:pt x="0" y="1054417"/>
                </a:cubicBezTo>
                <a:lnTo>
                  <a:pt x="0" y="117158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0514" tIns="110514" rIns="110514" bIns="110514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kern="1200" dirty="0"/>
              <a:t>Requirements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1263446-0C7A-41C4-AE22-E67F296BE7AD}"/>
              </a:ext>
            </a:extLst>
          </p:cNvPr>
          <p:cNvSpPr/>
          <p:nvPr/>
        </p:nvSpPr>
        <p:spPr>
          <a:xfrm>
            <a:off x="3810000" y="2690994"/>
            <a:ext cx="1800225" cy="638171"/>
          </a:xfrm>
          <a:custGeom>
            <a:avLst/>
            <a:gdLst>
              <a:gd name="connsiteX0" fmla="*/ 0 w 1952625"/>
              <a:gd name="connsiteY0" fmla="*/ 117158 h 1171575"/>
              <a:gd name="connsiteX1" fmla="*/ 117158 w 1952625"/>
              <a:gd name="connsiteY1" fmla="*/ 0 h 1171575"/>
              <a:gd name="connsiteX2" fmla="*/ 1835468 w 1952625"/>
              <a:gd name="connsiteY2" fmla="*/ 0 h 1171575"/>
              <a:gd name="connsiteX3" fmla="*/ 1952626 w 1952625"/>
              <a:gd name="connsiteY3" fmla="*/ 117158 h 1171575"/>
              <a:gd name="connsiteX4" fmla="*/ 1952625 w 1952625"/>
              <a:gd name="connsiteY4" fmla="*/ 1054418 h 1171575"/>
              <a:gd name="connsiteX5" fmla="*/ 1835467 w 1952625"/>
              <a:gd name="connsiteY5" fmla="*/ 1171576 h 1171575"/>
              <a:gd name="connsiteX6" fmla="*/ 117158 w 1952625"/>
              <a:gd name="connsiteY6" fmla="*/ 1171575 h 1171575"/>
              <a:gd name="connsiteX7" fmla="*/ 0 w 1952625"/>
              <a:gd name="connsiteY7" fmla="*/ 1054417 h 1171575"/>
              <a:gd name="connsiteX8" fmla="*/ 0 w 1952625"/>
              <a:gd name="connsiteY8" fmla="*/ 117158 h 117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52625" h="1171575">
                <a:moveTo>
                  <a:pt x="0" y="117158"/>
                </a:moveTo>
                <a:cubicBezTo>
                  <a:pt x="0" y="52453"/>
                  <a:pt x="52453" y="0"/>
                  <a:pt x="117158" y="0"/>
                </a:cubicBezTo>
                <a:lnTo>
                  <a:pt x="1835468" y="0"/>
                </a:lnTo>
                <a:cubicBezTo>
                  <a:pt x="1900173" y="0"/>
                  <a:pt x="1952626" y="52453"/>
                  <a:pt x="1952626" y="117158"/>
                </a:cubicBezTo>
                <a:cubicBezTo>
                  <a:pt x="1952626" y="429578"/>
                  <a:pt x="1952625" y="741998"/>
                  <a:pt x="1952625" y="1054418"/>
                </a:cubicBezTo>
                <a:cubicBezTo>
                  <a:pt x="1952625" y="1119123"/>
                  <a:pt x="1900172" y="1171576"/>
                  <a:pt x="1835467" y="1171576"/>
                </a:cubicBezTo>
                <a:lnTo>
                  <a:pt x="117158" y="1171575"/>
                </a:lnTo>
                <a:cubicBezTo>
                  <a:pt x="52453" y="1171575"/>
                  <a:pt x="0" y="1119122"/>
                  <a:pt x="0" y="1054417"/>
                </a:cubicBezTo>
                <a:lnTo>
                  <a:pt x="0" y="117158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0514" tIns="110514" rIns="110514" bIns="110514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kern="1200" dirty="0"/>
              <a:t>Design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AB62AA6-00A0-4A90-934C-4647F1A5C0E8}"/>
              </a:ext>
            </a:extLst>
          </p:cNvPr>
          <p:cNvSpPr/>
          <p:nvPr/>
        </p:nvSpPr>
        <p:spPr>
          <a:xfrm>
            <a:off x="5867400" y="3783431"/>
            <a:ext cx="1800225" cy="638171"/>
          </a:xfrm>
          <a:custGeom>
            <a:avLst/>
            <a:gdLst>
              <a:gd name="connsiteX0" fmla="*/ 0 w 1952625"/>
              <a:gd name="connsiteY0" fmla="*/ 117158 h 1171575"/>
              <a:gd name="connsiteX1" fmla="*/ 117158 w 1952625"/>
              <a:gd name="connsiteY1" fmla="*/ 0 h 1171575"/>
              <a:gd name="connsiteX2" fmla="*/ 1835468 w 1952625"/>
              <a:gd name="connsiteY2" fmla="*/ 0 h 1171575"/>
              <a:gd name="connsiteX3" fmla="*/ 1952626 w 1952625"/>
              <a:gd name="connsiteY3" fmla="*/ 117158 h 1171575"/>
              <a:gd name="connsiteX4" fmla="*/ 1952625 w 1952625"/>
              <a:gd name="connsiteY4" fmla="*/ 1054418 h 1171575"/>
              <a:gd name="connsiteX5" fmla="*/ 1835467 w 1952625"/>
              <a:gd name="connsiteY5" fmla="*/ 1171576 h 1171575"/>
              <a:gd name="connsiteX6" fmla="*/ 117158 w 1952625"/>
              <a:gd name="connsiteY6" fmla="*/ 1171575 h 1171575"/>
              <a:gd name="connsiteX7" fmla="*/ 0 w 1952625"/>
              <a:gd name="connsiteY7" fmla="*/ 1054417 h 1171575"/>
              <a:gd name="connsiteX8" fmla="*/ 0 w 1952625"/>
              <a:gd name="connsiteY8" fmla="*/ 117158 h 117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52625" h="1171575">
                <a:moveTo>
                  <a:pt x="0" y="117158"/>
                </a:moveTo>
                <a:cubicBezTo>
                  <a:pt x="0" y="52453"/>
                  <a:pt x="52453" y="0"/>
                  <a:pt x="117158" y="0"/>
                </a:cubicBezTo>
                <a:lnTo>
                  <a:pt x="1835468" y="0"/>
                </a:lnTo>
                <a:cubicBezTo>
                  <a:pt x="1900173" y="0"/>
                  <a:pt x="1952626" y="52453"/>
                  <a:pt x="1952626" y="117158"/>
                </a:cubicBezTo>
                <a:cubicBezTo>
                  <a:pt x="1952626" y="429578"/>
                  <a:pt x="1952625" y="741998"/>
                  <a:pt x="1952625" y="1054418"/>
                </a:cubicBezTo>
                <a:cubicBezTo>
                  <a:pt x="1952625" y="1119123"/>
                  <a:pt x="1900172" y="1171576"/>
                  <a:pt x="1835467" y="1171576"/>
                </a:cubicBezTo>
                <a:lnTo>
                  <a:pt x="117158" y="1171575"/>
                </a:lnTo>
                <a:cubicBezTo>
                  <a:pt x="52453" y="1171575"/>
                  <a:pt x="0" y="1119122"/>
                  <a:pt x="0" y="1054417"/>
                </a:cubicBezTo>
                <a:lnTo>
                  <a:pt x="0" y="117158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0514" tIns="110514" rIns="110514" bIns="110514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kern="1200" dirty="0"/>
              <a:t>Implementation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889CA61-A596-49E1-A4B6-4C90946B086D}"/>
              </a:ext>
            </a:extLst>
          </p:cNvPr>
          <p:cNvSpPr/>
          <p:nvPr/>
        </p:nvSpPr>
        <p:spPr>
          <a:xfrm>
            <a:off x="7877175" y="4805174"/>
            <a:ext cx="1800225" cy="638171"/>
          </a:xfrm>
          <a:custGeom>
            <a:avLst/>
            <a:gdLst>
              <a:gd name="connsiteX0" fmla="*/ 0 w 1952625"/>
              <a:gd name="connsiteY0" fmla="*/ 117158 h 1171575"/>
              <a:gd name="connsiteX1" fmla="*/ 117158 w 1952625"/>
              <a:gd name="connsiteY1" fmla="*/ 0 h 1171575"/>
              <a:gd name="connsiteX2" fmla="*/ 1835468 w 1952625"/>
              <a:gd name="connsiteY2" fmla="*/ 0 h 1171575"/>
              <a:gd name="connsiteX3" fmla="*/ 1952626 w 1952625"/>
              <a:gd name="connsiteY3" fmla="*/ 117158 h 1171575"/>
              <a:gd name="connsiteX4" fmla="*/ 1952625 w 1952625"/>
              <a:gd name="connsiteY4" fmla="*/ 1054418 h 1171575"/>
              <a:gd name="connsiteX5" fmla="*/ 1835467 w 1952625"/>
              <a:gd name="connsiteY5" fmla="*/ 1171576 h 1171575"/>
              <a:gd name="connsiteX6" fmla="*/ 117158 w 1952625"/>
              <a:gd name="connsiteY6" fmla="*/ 1171575 h 1171575"/>
              <a:gd name="connsiteX7" fmla="*/ 0 w 1952625"/>
              <a:gd name="connsiteY7" fmla="*/ 1054417 h 1171575"/>
              <a:gd name="connsiteX8" fmla="*/ 0 w 1952625"/>
              <a:gd name="connsiteY8" fmla="*/ 117158 h 117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52625" h="1171575">
                <a:moveTo>
                  <a:pt x="0" y="117158"/>
                </a:moveTo>
                <a:cubicBezTo>
                  <a:pt x="0" y="52453"/>
                  <a:pt x="52453" y="0"/>
                  <a:pt x="117158" y="0"/>
                </a:cubicBezTo>
                <a:lnTo>
                  <a:pt x="1835468" y="0"/>
                </a:lnTo>
                <a:cubicBezTo>
                  <a:pt x="1900173" y="0"/>
                  <a:pt x="1952626" y="52453"/>
                  <a:pt x="1952626" y="117158"/>
                </a:cubicBezTo>
                <a:cubicBezTo>
                  <a:pt x="1952626" y="429578"/>
                  <a:pt x="1952625" y="741998"/>
                  <a:pt x="1952625" y="1054418"/>
                </a:cubicBezTo>
                <a:cubicBezTo>
                  <a:pt x="1952625" y="1119123"/>
                  <a:pt x="1900172" y="1171576"/>
                  <a:pt x="1835467" y="1171576"/>
                </a:cubicBezTo>
                <a:lnTo>
                  <a:pt x="117158" y="1171575"/>
                </a:lnTo>
                <a:cubicBezTo>
                  <a:pt x="52453" y="1171575"/>
                  <a:pt x="0" y="1119122"/>
                  <a:pt x="0" y="1054417"/>
                </a:cubicBezTo>
                <a:lnTo>
                  <a:pt x="0" y="117158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0514" tIns="110514" rIns="110514" bIns="110514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kern="1200" dirty="0"/>
              <a:t>Testing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2178064-5A04-4EC6-BAAD-D956B78F85D3}"/>
              </a:ext>
            </a:extLst>
          </p:cNvPr>
          <p:cNvSpPr/>
          <p:nvPr/>
        </p:nvSpPr>
        <p:spPr>
          <a:xfrm>
            <a:off x="9372553" y="6037587"/>
            <a:ext cx="1800225" cy="638171"/>
          </a:xfrm>
          <a:custGeom>
            <a:avLst/>
            <a:gdLst>
              <a:gd name="connsiteX0" fmla="*/ 0 w 1952625"/>
              <a:gd name="connsiteY0" fmla="*/ 117158 h 1171575"/>
              <a:gd name="connsiteX1" fmla="*/ 117158 w 1952625"/>
              <a:gd name="connsiteY1" fmla="*/ 0 h 1171575"/>
              <a:gd name="connsiteX2" fmla="*/ 1835468 w 1952625"/>
              <a:gd name="connsiteY2" fmla="*/ 0 h 1171575"/>
              <a:gd name="connsiteX3" fmla="*/ 1952626 w 1952625"/>
              <a:gd name="connsiteY3" fmla="*/ 117158 h 1171575"/>
              <a:gd name="connsiteX4" fmla="*/ 1952625 w 1952625"/>
              <a:gd name="connsiteY4" fmla="*/ 1054418 h 1171575"/>
              <a:gd name="connsiteX5" fmla="*/ 1835467 w 1952625"/>
              <a:gd name="connsiteY5" fmla="*/ 1171576 h 1171575"/>
              <a:gd name="connsiteX6" fmla="*/ 117158 w 1952625"/>
              <a:gd name="connsiteY6" fmla="*/ 1171575 h 1171575"/>
              <a:gd name="connsiteX7" fmla="*/ 0 w 1952625"/>
              <a:gd name="connsiteY7" fmla="*/ 1054417 h 1171575"/>
              <a:gd name="connsiteX8" fmla="*/ 0 w 1952625"/>
              <a:gd name="connsiteY8" fmla="*/ 117158 h 117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52625" h="1171575">
                <a:moveTo>
                  <a:pt x="0" y="117158"/>
                </a:moveTo>
                <a:cubicBezTo>
                  <a:pt x="0" y="52453"/>
                  <a:pt x="52453" y="0"/>
                  <a:pt x="117158" y="0"/>
                </a:cubicBezTo>
                <a:lnTo>
                  <a:pt x="1835468" y="0"/>
                </a:lnTo>
                <a:cubicBezTo>
                  <a:pt x="1900173" y="0"/>
                  <a:pt x="1952626" y="52453"/>
                  <a:pt x="1952626" y="117158"/>
                </a:cubicBezTo>
                <a:cubicBezTo>
                  <a:pt x="1952626" y="429578"/>
                  <a:pt x="1952625" y="741998"/>
                  <a:pt x="1952625" y="1054418"/>
                </a:cubicBezTo>
                <a:cubicBezTo>
                  <a:pt x="1952625" y="1119123"/>
                  <a:pt x="1900172" y="1171576"/>
                  <a:pt x="1835467" y="1171576"/>
                </a:cubicBezTo>
                <a:lnTo>
                  <a:pt x="117158" y="1171575"/>
                </a:lnTo>
                <a:cubicBezTo>
                  <a:pt x="52453" y="1171575"/>
                  <a:pt x="0" y="1119122"/>
                  <a:pt x="0" y="1054417"/>
                </a:cubicBezTo>
                <a:lnTo>
                  <a:pt x="0" y="117158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0514" tIns="110514" rIns="110514" bIns="110514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kern="1200" dirty="0"/>
              <a:t>Maintenance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398FC43-5E73-4735-8D23-DD023179CF1D}"/>
              </a:ext>
            </a:extLst>
          </p:cNvPr>
          <p:cNvSpPr/>
          <p:nvPr/>
        </p:nvSpPr>
        <p:spPr>
          <a:xfrm>
            <a:off x="2043114" y="2684033"/>
            <a:ext cx="1219200" cy="6381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SRS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76DB19D-4502-4FD5-B670-569E18BEB895}"/>
              </a:ext>
            </a:extLst>
          </p:cNvPr>
          <p:cNvSpPr/>
          <p:nvPr/>
        </p:nvSpPr>
        <p:spPr>
          <a:xfrm>
            <a:off x="4100512" y="3783432"/>
            <a:ext cx="1219200" cy="6381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SDD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89314AD-19BF-46D7-9F14-83E4F83BC6FF}"/>
              </a:ext>
            </a:extLst>
          </p:cNvPr>
          <p:cNvSpPr/>
          <p:nvPr/>
        </p:nvSpPr>
        <p:spPr>
          <a:xfrm>
            <a:off x="6172200" y="4805175"/>
            <a:ext cx="1219200" cy="6381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Code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7E90679-A500-430C-AD00-3B95E40569E8}"/>
              </a:ext>
            </a:extLst>
          </p:cNvPr>
          <p:cNvSpPr/>
          <p:nvPr/>
        </p:nvSpPr>
        <p:spPr>
          <a:xfrm>
            <a:off x="10896600" y="4805174"/>
            <a:ext cx="1219200" cy="6381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Software Product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D24342F-2686-4B15-A83F-8050145953D6}"/>
              </a:ext>
            </a:extLst>
          </p:cNvPr>
          <p:cNvSpPr/>
          <p:nvPr/>
        </p:nvSpPr>
        <p:spPr>
          <a:xfrm>
            <a:off x="83345" y="1676400"/>
            <a:ext cx="1219200" cy="6381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Product</a:t>
            </a:r>
          </a:p>
          <a:p>
            <a:pPr algn="ctr"/>
            <a:r>
              <a:rPr lang="en-US" dirty="0"/>
              <a:t>Vision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6709F5E-3A81-42FA-B81E-9C0B743EF7EC}"/>
              </a:ext>
            </a:extLst>
          </p:cNvPr>
          <p:cNvCxnSpPr>
            <a:cxnSpLocks/>
            <a:endCxn id="19" idx="0"/>
          </p:cNvCxnSpPr>
          <p:nvPr/>
        </p:nvCxnSpPr>
        <p:spPr>
          <a:xfrm>
            <a:off x="6781800" y="4421602"/>
            <a:ext cx="0" cy="383573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1FAC392-7444-4A41-A5CD-A9692ED4E906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2652713" y="2314571"/>
            <a:ext cx="1" cy="36946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DFF58E2-5E82-46A1-A573-D3699D87A528}"/>
              </a:ext>
            </a:extLst>
          </p:cNvPr>
          <p:cNvCxnSpPr>
            <a:cxnSpLocks/>
            <a:stCxn id="17" idx="3"/>
          </p:cNvCxnSpPr>
          <p:nvPr/>
        </p:nvCxnSpPr>
        <p:spPr>
          <a:xfrm>
            <a:off x="3262314" y="3003119"/>
            <a:ext cx="547686" cy="696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519CB0B-6E84-40BF-A61D-45565A90D4BC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4710112" y="3322204"/>
            <a:ext cx="0" cy="46122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FC9A187-886C-4AB7-9D2A-A7571AFF2A30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5319712" y="4102518"/>
            <a:ext cx="54768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873A34D-FB45-4D65-98B3-CD56D180AE83}"/>
              </a:ext>
            </a:extLst>
          </p:cNvPr>
          <p:cNvCxnSpPr>
            <a:cxnSpLocks/>
            <a:stCxn id="21" idx="3"/>
          </p:cNvCxnSpPr>
          <p:nvPr/>
        </p:nvCxnSpPr>
        <p:spPr>
          <a:xfrm>
            <a:off x="1302545" y="1995486"/>
            <a:ext cx="450057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91F62F53-E51A-497F-828C-97042DB0F816}"/>
              </a:ext>
            </a:extLst>
          </p:cNvPr>
          <p:cNvCxnSpPr>
            <a:cxnSpLocks/>
          </p:cNvCxnSpPr>
          <p:nvPr/>
        </p:nvCxnSpPr>
        <p:spPr>
          <a:xfrm>
            <a:off x="7389135" y="5124259"/>
            <a:ext cx="48804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Flowchart: Decision 52">
            <a:extLst>
              <a:ext uri="{FF2B5EF4-FFF2-40B4-BE49-F238E27FC236}">
                <a16:creationId xmlns:a16="http://schemas.microsoft.com/office/drawing/2014/main" id="{FCC4992E-982C-482E-8476-B58F78E32312}"/>
              </a:ext>
            </a:extLst>
          </p:cNvPr>
          <p:cNvSpPr/>
          <p:nvPr/>
        </p:nvSpPr>
        <p:spPr>
          <a:xfrm>
            <a:off x="10120266" y="4971859"/>
            <a:ext cx="304800" cy="304800"/>
          </a:xfrm>
          <a:prstGeom prst="flowChartDecis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E50D8CD9-F3EA-45B3-A9EB-A30D6FC80A67}"/>
              </a:ext>
            </a:extLst>
          </p:cNvPr>
          <p:cNvCxnSpPr>
            <a:cxnSpLocks/>
            <a:endCxn id="53" idx="1"/>
          </p:cNvCxnSpPr>
          <p:nvPr/>
        </p:nvCxnSpPr>
        <p:spPr>
          <a:xfrm>
            <a:off x="9677400" y="5124259"/>
            <a:ext cx="44286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C98D2C11-8FBB-4797-A7AA-46221D89988D}"/>
              </a:ext>
            </a:extLst>
          </p:cNvPr>
          <p:cNvCxnSpPr>
            <a:cxnSpLocks/>
            <a:stCxn id="53" idx="3"/>
            <a:endCxn id="20" idx="1"/>
          </p:cNvCxnSpPr>
          <p:nvPr/>
        </p:nvCxnSpPr>
        <p:spPr>
          <a:xfrm>
            <a:off x="10425066" y="5124259"/>
            <a:ext cx="471534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id="{059BB33A-E00F-49F9-899E-B2CF411D7F56}"/>
              </a:ext>
            </a:extLst>
          </p:cNvPr>
          <p:cNvCxnSpPr>
            <a:cxnSpLocks/>
            <a:stCxn id="20" idx="2"/>
          </p:cNvCxnSpPr>
          <p:nvPr/>
        </p:nvCxnSpPr>
        <p:spPr>
          <a:xfrm rot="5400000">
            <a:off x="10882826" y="5733297"/>
            <a:ext cx="913327" cy="333422"/>
          </a:xfrm>
          <a:prstGeom prst="bentConnector3">
            <a:avLst>
              <a:gd name="adj1" fmla="val 99573"/>
            </a:avLst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4F72E391-9D77-4E94-AFD7-477DAE650E5C}"/>
              </a:ext>
            </a:extLst>
          </p:cNvPr>
          <p:cNvCxnSpPr>
            <a:cxnSpLocks/>
            <a:endCxn id="53" idx="2"/>
          </p:cNvCxnSpPr>
          <p:nvPr/>
        </p:nvCxnSpPr>
        <p:spPr>
          <a:xfrm flipV="1">
            <a:off x="10272666" y="5276659"/>
            <a:ext cx="0" cy="76092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C4D49379-9E62-41C5-A931-8C96630843F9}"/>
              </a:ext>
            </a:extLst>
          </p:cNvPr>
          <p:cNvSpPr txBox="1"/>
          <p:nvPr/>
        </p:nvSpPr>
        <p:spPr>
          <a:xfrm>
            <a:off x="576312" y="5443344"/>
            <a:ext cx="5145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Rounded rectangles are actions (tasks)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Squared rectangles are documents (data)</a:t>
            </a:r>
          </a:p>
        </p:txBody>
      </p:sp>
    </p:spTree>
    <p:extLst>
      <p:ext uri="{BB962C8B-B14F-4D97-AF65-F5344CB8AC3E}">
        <p14:creationId xmlns:p14="http://schemas.microsoft.com/office/powerpoint/2010/main" val="284955020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ED013-3918-4C40-80DB-2F229D212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of waterfall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8BCCB-03CC-419A-8ABA-6834029F09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whole product is specified</a:t>
            </a:r>
          </a:p>
          <a:p>
            <a:r>
              <a:rPr lang="en-US" dirty="0"/>
              <a:t>The project to create it is planned early</a:t>
            </a:r>
          </a:p>
          <a:p>
            <a:r>
              <a:rPr lang="en-US" dirty="0"/>
              <a:t>This approach is important for large and complicated products from a management perspective</a:t>
            </a:r>
          </a:p>
          <a:p>
            <a:pPr lvl="1"/>
            <a:r>
              <a:rPr lang="en-US" dirty="0"/>
              <a:t>Size, cost, delivery dates, etc.</a:t>
            </a:r>
          </a:p>
          <a:p>
            <a:r>
              <a:rPr lang="en-US" dirty="0"/>
              <a:t>By comparing to the plan, it's easy to tell if a product is on-time and on-budget</a:t>
            </a:r>
          </a:p>
          <a:p>
            <a:r>
              <a:rPr lang="en-US" dirty="0"/>
              <a:t>If it isn't, managers can take actions</a:t>
            </a:r>
          </a:p>
          <a:p>
            <a:pPr lvl="1"/>
            <a:r>
              <a:rPr lang="en-US" dirty="0"/>
              <a:t>Increase time, increase budget, reduce scope, etc.</a:t>
            </a:r>
          </a:p>
        </p:txBody>
      </p:sp>
    </p:spTree>
    <p:extLst>
      <p:ext uri="{BB962C8B-B14F-4D97-AF65-F5344CB8AC3E}">
        <p14:creationId xmlns:p14="http://schemas.microsoft.com/office/powerpoint/2010/main" val="118169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0E316-D063-4A23-86F9-2010AA68A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advantages of waterfall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7BB09B-B88A-4560-93EE-B3C0900F45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If each step is done completely and correctly, all mistakes are found before moving on to the next step</a:t>
            </a:r>
          </a:p>
          <a:p>
            <a:pPr lvl="1"/>
            <a:r>
              <a:rPr lang="en-US" dirty="0"/>
              <a:t>This ends up being the major disadvantage of waterfall, too, since mistakes usually propagate to future steps</a:t>
            </a:r>
          </a:p>
          <a:p>
            <a:r>
              <a:rPr lang="en-US" dirty="0"/>
              <a:t>Good documentation is created for each step</a:t>
            </a:r>
          </a:p>
          <a:p>
            <a:pPr lvl="1"/>
            <a:r>
              <a:rPr lang="en-US" dirty="0"/>
              <a:t>This is really important when new people are added to the project</a:t>
            </a:r>
          </a:p>
          <a:p>
            <a:r>
              <a:rPr lang="en-US" dirty="0"/>
              <a:t>Each phase is distinct, allowing it to be carried out by teams that specialize in that phase</a:t>
            </a:r>
          </a:p>
          <a:p>
            <a:pPr lvl="1"/>
            <a:r>
              <a:rPr lang="en-US" dirty="0"/>
              <a:t>For multiple projects, appropriate teams can be scheduled for maximum efficiency</a:t>
            </a:r>
          </a:p>
        </p:txBody>
      </p:sp>
    </p:spTree>
    <p:extLst>
      <p:ext uri="{BB962C8B-B14F-4D97-AF65-F5344CB8AC3E}">
        <p14:creationId xmlns:p14="http://schemas.microsoft.com/office/powerpoint/2010/main" val="266576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3F2CA-3F3E-4E7C-BF88-59EDD69F3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Disadvantages of waterfall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77405-CF1E-4ADE-9FF5-2C35537DB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Requirements can't change</a:t>
            </a:r>
          </a:p>
          <a:p>
            <a:pPr lvl="1"/>
            <a:r>
              <a:rPr lang="en-US" dirty="0"/>
              <a:t>But they usually do</a:t>
            </a:r>
          </a:p>
          <a:p>
            <a:pPr lvl="1"/>
            <a:r>
              <a:rPr lang="en-US" dirty="0"/>
              <a:t>If requirements change, all the advantages of </a:t>
            </a:r>
            <a:r>
              <a:rPr lang="en-US"/>
              <a:t>waterfall's predictability </a:t>
            </a:r>
            <a:r>
              <a:rPr lang="en-US" dirty="0"/>
              <a:t>disappear too</a:t>
            </a:r>
          </a:p>
          <a:p>
            <a:r>
              <a:rPr lang="en-US" dirty="0"/>
              <a:t>Even when requirements stay the same, it's hard to be complete and consistent in documenting them</a:t>
            </a:r>
          </a:p>
          <a:p>
            <a:r>
              <a:rPr lang="en-US" dirty="0"/>
              <a:t>Creating all the documentation for waterfall is expensive</a:t>
            </a:r>
          </a:p>
          <a:p>
            <a:r>
              <a:rPr lang="en-US" dirty="0"/>
              <a:t>If you have separate teams for each phase, each team has to learn what has already been done</a:t>
            </a:r>
          </a:p>
        </p:txBody>
      </p:sp>
    </p:spTree>
    <p:extLst>
      <p:ext uri="{BB962C8B-B14F-4D97-AF65-F5344CB8AC3E}">
        <p14:creationId xmlns:p14="http://schemas.microsoft.com/office/powerpoint/2010/main" val="322272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BFB56-3EA5-40DF-AC0A-8FDA4A477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disadvantages of waterfall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2F745C-8992-4724-AEA5-E12FA909FB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Because there are so many teams, a lot of management is needed</a:t>
            </a:r>
          </a:p>
          <a:p>
            <a:pPr lvl="1"/>
            <a:r>
              <a:rPr lang="en-US" dirty="0"/>
              <a:t>Drives up the cost</a:t>
            </a:r>
          </a:p>
          <a:p>
            <a:pPr lvl="1"/>
            <a:r>
              <a:rPr lang="en-US" dirty="0"/>
              <a:t>Heavyweight processes are ones with a lot of documentation and management</a:t>
            </a:r>
          </a:p>
          <a:p>
            <a:r>
              <a:rPr lang="en-US" dirty="0"/>
              <a:t>There's no product until completion of the entire project</a:t>
            </a:r>
          </a:p>
          <a:p>
            <a:pPr lvl="1"/>
            <a:r>
              <a:rPr lang="en-US" dirty="0"/>
              <a:t>Could take years</a:t>
            </a:r>
          </a:p>
          <a:p>
            <a:pPr lvl="1"/>
            <a:r>
              <a:rPr lang="en-US" dirty="0"/>
              <a:t>We don't realize the problems until the product is available</a:t>
            </a:r>
          </a:p>
          <a:p>
            <a:pPr lvl="1"/>
            <a:r>
              <a:rPr lang="en-US" dirty="0"/>
              <a:t>Clients might not want the product anymore</a:t>
            </a:r>
          </a:p>
        </p:txBody>
      </p:sp>
    </p:spTree>
    <p:extLst>
      <p:ext uri="{BB962C8B-B14F-4D97-AF65-F5344CB8AC3E}">
        <p14:creationId xmlns:p14="http://schemas.microsoft.com/office/powerpoint/2010/main" val="375338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05471-33AE-4D24-A2F0-C475AAD0A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waterfall or not to waterfall?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5D798-58F2-4923-9850-B9229F9220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Waterfall was the only process for a long time</a:t>
            </a:r>
          </a:p>
          <a:p>
            <a:r>
              <a:rPr lang="en-US" dirty="0"/>
              <a:t>Its track record isn't great</a:t>
            </a:r>
          </a:p>
          <a:p>
            <a:pPr lvl="1"/>
            <a:r>
              <a:rPr lang="en-US" dirty="0"/>
              <a:t>Success only about 25% of the time historically, but the rate is improving</a:t>
            </a:r>
          </a:p>
          <a:p>
            <a:r>
              <a:rPr lang="en-US" dirty="0"/>
              <a:t>Waterfall only works when the requirements are stable</a:t>
            </a:r>
          </a:p>
          <a:p>
            <a:r>
              <a:rPr lang="en-US" dirty="0"/>
              <a:t>Waterfall has a lot of overhead</a:t>
            </a:r>
          </a:p>
          <a:p>
            <a:pPr lvl="1"/>
            <a:r>
              <a:rPr lang="en-US" dirty="0"/>
              <a:t>Might be justified for large projects</a:t>
            </a:r>
          </a:p>
          <a:p>
            <a:pPr lvl="1"/>
            <a:r>
              <a:rPr lang="en-US" dirty="0"/>
              <a:t>Isn't justified for small projects</a:t>
            </a:r>
          </a:p>
          <a:p>
            <a:r>
              <a:rPr lang="en-US" dirty="0"/>
              <a:t>Use waterfall only for large projects with stable requirements or when there are very high safety, security, or reliability requirements</a:t>
            </a:r>
          </a:p>
        </p:txBody>
      </p:sp>
    </p:spTree>
    <p:extLst>
      <p:ext uri="{BB962C8B-B14F-4D97-AF65-F5344CB8AC3E}">
        <p14:creationId xmlns:p14="http://schemas.microsoft.com/office/powerpoint/2010/main" val="179011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13F98-0A9E-4C77-AA3E-9A6C6D0FA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Managerial software engineering concerns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C7AB3-19D6-4B27-83BB-A6EB3B4485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Managerial concerns are about organization and control</a:t>
            </a:r>
          </a:p>
          <a:p>
            <a:pPr lvl="1"/>
            <a:r>
              <a:rPr lang="en-US" dirty="0"/>
              <a:t>Project cost</a:t>
            </a:r>
          </a:p>
          <a:p>
            <a:pPr lvl="1"/>
            <a:r>
              <a:rPr lang="en-US" dirty="0"/>
              <a:t>Time estimation</a:t>
            </a:r>
          </a:p>
          <a:p>
            <a:pPr lvl="1"/>
            <a:r>
              <a:rPr lang="en-US" dirty="0"/>
              <a:t>Scheduling and tracking</a:t>
            </a:r>
          </a:p>
          <a:p>
            <a:pPr lvl="1"/>
            <a:r>
              <a:rPr lang="en-US" dirty="0"/>
              <a:t>Team management</a:t>
            </a:r>
          </a:p>
          <a:p>
            <a:pPr lvl="1"/>
            <a:r>
              <a:rPr lang="en-US" dirty="0"/>
              <a:t>Risk management</a:t>
            </a:r>
          </a:p>
          <a:p>
            <a:pPr lvl="1"/>
            <a:r>
              <a:rPr lang="en-US" dirty="0"/>
              <a:t>Quality</a:t>
            </a:r>
          </a:p>
        </p:txBody>
      </p:sp>
    </p:spTree>
    <p:extLst>
      <p:ext uri="{BB962C8B-B14F-4D97-AF65-F5344CB8AC3E}">
        <p14:creationId xmlns:p14="http://schemas.microsoft.com/office/powerpoint/2010/main" val="428761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47C72-C149-40A3-A9D2-6E73E1D24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Prototyping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2E854-AFC0-4338-83EA-7C00520822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 </a:t>
            </a:r>
            <a:r>
              <a:rPr lang="en-US" b="1" dirty="0"/>
              <a:t>prototype</a:t>
            </a:r>
            <a:r>
              <a:rPr lang="en-US" dirty="0"/>
              <a:t> is a working model of a finished product</a:t>
            </a:r>
          </a:p>
          <a:p>
            <a:pPr lvl="1"/>
            <a:r>
              <a:rPr lang="en-US" dirty="0"/>
              <a:t>It can model a part or the whole</a:t>
            </a:r>
          </a:p>
          <a:p>
            <a:r>
              <a:rPr lang="en-US" dirty="0"/>
              <a:t>Prototypes can help offset problems with the waterfall model</a:t>
            </a:r>
          </a:p>
          <a:p>
            <a:r>
              <a:rPr lang="en-US" dirty="0"/>
              <a:t>Prototypes are particularly helpful with testing out UI decisions</a:t>
            </a:r>
          </a:p>
          <a:p>
            <a:r>
              <a:rPr lang="en-US" dirty="0"/>
              <a:t>Prototypes are easy(</a:t>
            </a:r>
            <a:r>
              <a:rPr lang="en-US" dirty="0" err="1"/>
              <a:t>ish</a:t>
            </a:r>
            <a:r>
              <a:rPr lang="en-US" dirty="0"/>
              <a:t>) to make and change</a:t>
            </a:r>
          </a:p>
          <a:p>
            <a:pPr lvl="1"/>
            <a:r>
              <a:rPr lang="en-US" dirty="0"/>
              <a:t>Try out several!</a:t>
            </a:r>
          </a:p>
          <a:p>
            <a:pPr lvl="1"/>
            <a:r>
              <a:rPr lang="en-US" dirty="0"/>
              <a:t>See which one is the better design</a:t>
            </a:r>
          </a:p>
          <a:p>
            <a:r>
              <a:rPr lang="en-US" b="1" dirty="0"/>
              <a:t>Throwaway prototypes</a:t>
            </a:r>
            <a:r>
              <a:rPr lang="en-US" dirty="0"/>
              <a:t> are just used for making specifications and then thrown out</a:t>
            </a:r>
          </a:p>
          <a:p>
            <a:r>
              <a:rPr lang="en-US" b="1" dirty="0"/>
              <a:t>Evolutionary prototypes</a:t>
            </a:r>
            <a:r>
              <a:rPr lang="en-US" dirty="0"/>
              <a:t> are modified into the final product</a:t>
            </a:r>
          </a:p>
        </p:txBody>
      </p:sp>
    </p:spTree>
    <p:extLst>
      <p:ext uri="{BB962C8B-B14F-4D97-AF65-F5344CB8AC3E}">
        <p14:creationId xmlns:p14="http://schemas.microsoft.com/office/powerpoint/2010/main" val="398681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15206-1120-4E70-BCFB-A8AB04429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Prototyping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716CE-8EBE-4F8E-8653-D5F78E0B8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775192"/>
            <a:ext cx="4900241" cy="462560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Prototypes can be used within the waterfall model</a:t>
            </a:r>
          </a:p>
          <a:p>
            <a:r>
              <a:rPr lang="en-US" dirty="0"/>
              <a:t>Or they can be used for an entirely prototype-based lifecycle model:</a:t>
            </a:r>
          </a:p>
          <a:p>
            <a:r>
              <a:rPr lang="en-US" dirty="0"/>
              <a:t>This idea is what incremental and agile processes are built around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4641387-485A-418F-B281-09777171A321}"/>
              </a:ext>
            </a:extLst>
          </p:cNvPr>
          <p:cNvSpPr/>
          <p:nvPr/>
        </p:nvSpPr>
        <p:spPr>
          <a:xfrm>
            <a:off x="7924800" y="2392824"/>
            <a:ext cx="1800225" cy="638171"/>
          </a:xfrm>
          <a:custGeom>
            <a:avLst/>
            <a:gdLst>
              <a:gd name="connsiteX0" fmla="*/ 0 w 1952625"/>
              <a:gd name="connsiteY0" fmla="*/ 117158 h 1171575"/>
              <a:gd name="connsiteX1" fmla="*/ 117158 w 1952625"/>
              <a:gd name="connsiteY1" fmla="*/ 0 h 1171575"/>
              <a:gd name="connsiteX2" fmla="*/ 1835468 w 1952625"/>
              <a:gd name="connsiteY2" fmla="*/ 0 h 1171575"/>
              <a:gd name="connsiteX3" fmla="*/ 1952626 w 1952625"/>
              <a:gd name="connsiteY3" fmla="*/ 117158 h 1171575"/>
              <a:gd name="connsiteX4" fmla="*/ 1952625 w 1952625"/>
              <a:gd name="connsiteY4" fmla="*/ 1054418 h 1171575"/>
              <a:gd name="connsiteX5" fmla="*/ 1835467 w 1952625"/>
              <a:gd name="connsiteY5" fmla="*/ 1171576 h 1171575"/>
              <a:gd name="connsiteX6" fmla="*/ 117158 w 1952625"/>
              <a:gd name="connsiteY6" fmla="*/ 1171575 h 1171575"/>
              <a:gd name="connsiteX7" fmla="*/ 0 w 1952625"/>
              <a:gd name="connsiteY7" fmla="*/ 1054417 h 1171575"/>
              <a:gd name="connsiteX8" fmla="*/ 0 w 1952625"/>
              <a:gd name="connsiteY8" fmla="*/ 117158 h 117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52625" h="1171575">
                <a:moveTo>
                  <a:pt x="0" y="117158"/>
                </a:moveTo>
                <a:cubicBezTo>
                  <a:pt x="0" y="52453"/>
                  <a:pt x="52453" y="0"/>
                  <a:pt x="117158" y="0"/>
                </a:cubicBezTo>
                <a:lnTo>
                  <a:pt x="1835468" y="0"/>
                </a:lnTo>
                <a:cubicBezTo>
                  <a:pt x="1900173" y="0"/>
                  <a:pt x="1952626" y="52453"/>
                  <a:pt x="1952626" y="117158"/>
                </a:cubicBezTo>
                <a:cubicBezTo>
                  <a:pt x="1952626" y="429578"/>
                  <a:pt x="1952625" y="741998"/>
                  <a:pt x="1952625" y="1054418"/>
                </a:cubicBezTo>
                <a:cubicBezTo>
                  <a:pt x="1952625" y="1119123"/>
                  <a:pt x="1900172" y="1171576"/>
                  <a:pt x="1835467" y="1171576"/>
                </a:cubicBezTo>
                <a:lnTo>
                  <a:pt x="117158" y="1171575"/>
                </a:lnTo>
                <a:cubicBezTo>
                  <a:pt x="52453" y="1171575"/>
                  <a:pt x="0" y="1119122"/>
                  <a:pt x="0" y="1054417"/>
                </a:cubicBezTo>
                <a:lnTo>
                  <a:pt x="0" y="117158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0514" tIns="110514" rIns="110514" bIns="110514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kern="1200" dirty="0"/>
              <a:t>Design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045ED8-F64F-4F2C-B10A-D44E5E246FE1}"/>
              </a:ext>
            </a:extLst>
          </p:cNvPr>
          <p:cNvSpPr/>
          <p:nvPr/>
        </p:nvSpPr>
        <p:spPr>
          <a:xfrm>
            <a:off x="6172200" y="1600200"/>
            <a:ext cx="1219200" cy="6381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Product</a:t>
            </a:r>
          </a:p>
          <a:p>
            <a:pPr algn="ctr"/>
            <a:r>
              <a:rPr lang="en-US" dirty="0"/>
              <a:t>Vision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774A190-AC22-4139-91BC-6076F5F49D98}"/>
              </a:ext>
            </a:extLst>
          </p:cNvPr>
          <p:cNvCxnSpPr>
            <a:cxnSpLocks/>
            <a:stCxn id="5" idx="3"/>
            <a:endCxn id="7" idx="1"/>
          </p:cNvCxnSpPr>
          <p:nvPr/>
        </p:nvCxnSpPr>
        <p:spPr>
          <a:xfrm>
            <a:off x="7391400" y="1919286"/>
            <a:ext cx="1277567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lowchart: Decision 6">
            <a:extLst>
              <a:ext uri="{FF2B5EF4-FFF2-40B4-BE49-F238E27FC236}">
                <a16:creationId xmlns:a16="http://schemas.microsoft.com/office/drawing/2014/main" id="{73597987-49B4-492E-9117-FE5CF0FAEF80}"/>
              </a:ext>
            </a:extLst>
          </p:cNvPr>
          <p:cNvSpPr/>
          <p:nvPr/>
        </p:nvSpPr>
        <p:spPr>
          <a:xfrm>
            <a:off x="8668967" y="1766886"/>
            <a:ext cx="304800" cy="304800"/>
          </a:xfrm>
          <a:prstGeom prst="flowChartDecis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C4B1539-59ED-4C39-A0A4-CA5293085679}"/>
              </a:ext>
            </a:extLst>
          </p:cNvPr>
          <p:cNvSpPr/>
          <p:nvPr/>
        </p:nvSpPr>
        <p:spPr>
          <a:xfrm>
            <a:off x="7924799" y="3319743"/>
            <a:ext cx="1800225" cy="638171"/>
          </a:xfrm>
          <a:custGeom>
            <a:avLst/>
            <a:gdLst>
              <a:gd name="connsiteX0" fmla="*/ 0 w 1952625"/>
              <a:gd name="connsiteY0" fmla="*/ 117158 h 1171575"/>
              <a:gd name="connsiteX1" fmla="*/ 117158 w 1952625"/>
              <a:gd name="connsiteY1" fmla="*/ 0 h 1171575"/>
              <a:gd name="connsiteX2" fmla="*/ 1835468 w 1952625"/>
              <a:gd name="connsiteY2" fmla="*/ 0 h 1171575"/>
              <a:gd name="connsiteX3" fmla="*/ 1952626 w 1952625"/>
              <a:gd name="connsiteY3" fmla="*/ 117158 h 1171575"/>
              <a:gd name="connsiteX4" fmla="*/ 1952625 w 1952625"/>
              <a:gd name="connsiteY4" fmla="*/ 1054418 h 1171575"/>
              <a:gd name="connsiteX5" fmla="*/ 1835467 w 1952625"/>
              <a:gd name="connsiteY5" fmla="*/ 1171576 h 1171575"/>
              <a:gd name="connsiteX6" fmla="*/ 117158 w 1952625"/>
              <a:gd name="connsiteY6" fmla="*/ 1171575 h 1171575"/>
              <a:gd name="connsiteX7" fmla="*/ 0 w 1952625"/>
              <a:gd name="connsiteY7" fmla="*/ 1054417 h 1171575"/>
              <a:gd name="connsiteX8" fmla="*/ 0 w 1952625"/>
              <a:gd name="connsiteY8" fmla="*/ 117158 h 117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52625" h="1171575">
                <a:moveTo>
                  <a:pt x="0" y="117158"/>
                </a:moveTo>
                <a:cubicBezTo>
                  <a:pt x="0" y="52453"/>
                  <a:pt x="52453" y="0"/>
                  <a:pt x="117158" y="0"/>
                </a:cubicBezTo>
                <a:lnTo>
                  <a:pt x="1835468" y="0"/>
                </a:lnTo>
                <a:cubicBezTo>
                  <a:pt x="1900173" y="0"/>
                  <a:pt x="1952626" y="52453"/>
                  <a:pt x="1952626" y="117158"/>
                </a:cubicBezTo>
                <a:cubicBezTo>
                  <a:pt x="1952626" y="429578"/>
                  <a:pt x="1952625" y="741998"/>
                  <a:pt x="1952625" y="1054418"/>
                </a:cubicBezTo>
                <a:cubicBezTo>
                  <a:pt x="1952625" y="1119123"/>
                  <a:pt x="1900172" y="1171576"/>
                  <a:pt x="1835467" y="1171576"/>
                </a:cubicBezTo>
                <a:lnTo>
                  <a:pt x="117158" y="1171575"/>
                </a:lnTo>
                <a:cubicBezTo>
                  <a:pt x="52453" y="1171575"/>
                  <a:pt x="0" y="1119122"/>
                  <a:pt x="0" y="1054417"/>
                </a:cubicBezTo>
                <a:lnTo>
                  <a:pt x="0" y="117158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0514" tIns="110514" rIns="110514" bIns="110514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kern="1200" dirty="0"/>
              <a:t>Implementation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A451FE0-00C6-44F8-AAF1-90FD074BCBAA}"/>
              </a:ext>
            </a:extLst>
          </p:cNvPr>
          <p:cNvSpPr/>
          <p:nvPr/>
        </p:nvSpPr>
        <p:spPr>
          <a:xfrm>
            <a:off x="8211767" y="4242723"/>
            <a:ext cx="1219200" cy="6381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Prototype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5D66F56-B5FD-4F91-ABDF-6A3A5580A13E}"/>
              </a:ext>
            </a:extLst>
          </p:cNvPr>
          <p:cNvSpPr/>
          <p:nvPr/>
        </p:nvSpPr>
        <p:spPr>
          <a:xfrm>
            <a:off x="7921254" y="5165703"/>
            <a:ext cx="1800225" cy="638171"/>
          </a:xfrm>
          <a:custGeom>
            <a:avLst/>
            <a:gdLst>
              <a:gd name="connsiteX0" fmla="*/ 0 w 1952625"/>
              <a:gd name="connsiteY0" fmla="*/ 117158 h 1171575"/>
              <a:gd name="connsiteX1" fmla="*/ 117158 w 1952625"/>
              <a:gd name="connsiteY1" fmla="*/ 0 h 1171575"/>
              <a:gd name="connsiteX2" fmla="*/ 1835468 w 1952625"/>
              <a:gd name="connsiteY2" fmla="*/ 0 h 1171575"/>
              <a:gd name="connsiteX3" fmla="*/ 1952626 w 1952625"/>
              <a:gd name="connsiteY3" fmla="*/ 117158 h 1171575"/>
              <a:gd name="connsiteX4" fmla="*/ 1952625 w 1952625"/>
              <a:gd name="connsiteY4" fmla="*/ 1054418 h 1171575"/>
              <a:gd name="connsiteX5" fmla="*/ 1835467 w 1952625"/>
              <a:gd name="connsiteY5" fmla="*/ 1171576 h 1171575"/>
              <a:gd name="connsiteX6" fmla="*/ 117158 w 1952625"/>
              <a:gd name="connsiteY6" fmla="*/ 1171575 h 1171575"/>
              <a:gd name="connsiteX7" fmla="*/ 0 w 1952625"/>
              <a:gd name="connsiteY7" fmla="*/ 1054417 h 1171575"/>
              <a:gd name="connsiteX8" fmla="*/ 0 w 1952625"/>
              <a:gd name="connsiteY8" fmla="*/ 117158 h 117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52625" h="1171575">
                <a:moveTo>
                  <a:pt x="0" y="117158"/>
                </a:moveTo>
                <a:cubicBezTo>
                  <a:pt x="0" y="52453"/>
                  <a:pt x="52453" y="0"/>
                  <a:pt x="117158" y="0"/>
                </a:cubicBezTo>
                <a:lnTo>
                  <a:pt x="1835468" y="0"/>
                </a:lnTo>
                <a:cubicBezTo>
                  <a:pt x="1900173" y="0"/>
                  <a:pt x="1952626" y="52453"/>
                  <a:pt x="1952626" y="117158"/>
                </a:cubicBezTo>
                <a:cubicBezTo>
                  <a:pt x="1952626" y="429578"/>
                  <a:pt x="1952625" y="741998"/>
                  <a:pt x="1952625" y="1054418"/>
                </a:cubicBezTo>
                <a:cubicBezTo>
                  <a:pt x="1952625" y="1119123"/>
                  <a:pt x="1900172" y="1171576"/>
                  <a:pt x="1835467" y="1171576"/>
                </a:cubicBezTo>
                <a:lnTo>
                  <a:pt x="117158" y="1171575"/>
                </a:lnTo>
                <a:cubicBezTo>
                  <a:pt x="52453" y="1171575"/>
                  <a:pt x="0" y="1119122"/>
                  <a:pt x="0" y="1054417"/>
                </a:cubicBezTo>
                <a:lnTo>
                  <a:pt x="0" y="117158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spcFirstLastPara="0" vert="horz" wrap="square" lIns="110514" tIns="110514" rIns="110514" bIns="110514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kern="1200" dirty="0"/>
              <a:t>Demo and Evaluation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C2B1B6C-5727-4D84-A6BB-83A39AEB05AB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8821367" y="2071686"/>
            <a:ext cx="0" cy="32113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FD56FBA-748E-42A9-AD4A-3976EBA1F33D}"/>
              </a:ext>
            </a:extLst>
          </p:cNvPr>
          <p:cNvCxnSpPr>
            <a:cxnSpLocks/>
          </p:cNvCxnSpPr>
          <p:nvPr/>
        </p:nvCxnSpPr>
        <p:spPr>
          <a:xfrm>
            <a:off x="8814166" y="3030995"/>
            <a:ext cx="0" cy="28874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2F95540-1555-444C-B8E1-6F53D94CE602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8821367" y="3955945"/>
            <a:ext cx="0" cy="28677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AA7744D-F195-4449-9197-3FC4A3333D71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8821367" y="4880894"/>
            <a:ext cx="0" cy="28480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lowchart: Decision 27">
            <a:extLst>
              <a:ext uri="{FF2B5EF4-FFF2-40B4-BE49-F238E27FC236}">
                <a16:creationId xmlns:a16="http://schemas.microsoft.com/office/drawing/2014/main" id="{A7A9FE66-FCEF-4F1A-9DF2-EB5962B4C114}"/>
              </a:ext>
            </a:extLst>
          </p:cNvPr>
          <p:cNvSpPr/>
          <p:nvPr/>
        </p:nvSpPr>
        <p:spPr>
          <a:xfrm>
            <a:off x="8668967" y="6132106"/>
            <a:ext cx="304800" cy="304800"/>
          </a:xfrm>
          <a:prstGeom prst="flowChartDecis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4F080A8-D79C-4114-B57B-420924F1AB9B}"/>
              </a:ext>
            </a:extLst>
          </p:cNvPr>
          <p:cNvCxnSpPr>
            <a:cxnSpLocks/>
            <a:endCxn id="28" idx="0"/>
          </p:cNvCxnSpPr>
          <p:nvPr/>
        </p:nvCxnSpPr>
        <p:spPr>
          <a:xfrm>
            <a:off x="8821367" y="5803874"/>
            <a:ext cx="0" cy="32823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348A34F7-AD1C-4E9C-BC38-1E6ECF9959E9}"/>
              </a:ext>
            </a:extLst>
          </p:cNvPr>
          <p:cNvSpPr/>
          <p:nvPr/>
        </p:nvSpPr>
        <p:spPr>
          <a:xfrm>
            <a:off x="6174658" y="5979407"/>
            <a:ext cx="1219200" cy="6381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Software Product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C3CCAC7-1533-4105-A6E8-A94C3C6660BD}"/>
              </a:ext>
            </a:extLst>
          </p:cNvPr>
          <p:cNvCxnSpPr>
            <a:cxnSpLocks/>
            <a:stCxn id="28" idx="1"/>
            <a:endCxn id="33" idx="3"/>
          </p:cNvCxnSpPr>
          <p:nvPr/>
        </p:nvCxnSpPr>
        <p:spPr>
          <a:xfrm flipH="1">
            <a:off x="7393858" y="6284506"/>
            <a:ext cx="1275109" cy="1398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E422D8A2-19E2-4590-B425-E9004B8C202E}"/>
              </a:ext>
            </a:extLst>
          </p:cNvPr>
          <p:cNvCxnSpPr>
            <a:cxnSpLocks/>
            <a:stCxn id="28" idx="3"/>
            <a:endCxn id="7" idx="3"/>
          </p:cNvCxnSpPr>
          <p:nvPr/>
        </p:nvCxnSpPr>
        <p:spPr>
          <a:xfrm flipV="1">
            <a:off x="8973767" y="1919286"/>
            <a:ext cx="12700" cy="4365220"/>
          </a:xfrm>
          <a:prstGeom prst="bentConnector3">
            <a:avLst>
              <a:gd name="adj1" fmla="val 11260465"/>
            </a:avLst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88EBAED7-AD82-4681-BAFC-57D0F38EA022}"/>
              </a:ext>
            </a:extLst>
          </p:cNvPr>
          <p:cNvSpPr txBox="1"/>
          <p:nvPr/>
        </p:nvSpPr>
        <p:spPr>
          <a:xfrm>
            <a:off x="7260320" y="6279024"/>
            <a:ext cx="1800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Complete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1B86300-597B-4DAE-9BC8-3E84A6140967}"/>
              </a:ext>
            </a:extLst>
          </p:cNvPr>
          <p:cNvSpPr txBox="1"/>
          <p:nvPr/>
        </p:nvSpPr>
        <p:spPr>
          <a:xfrm>
            <a:off x="8763000" y="6279024"/>
            <a:ext cx="1800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Incomplete</a:t>
            </a:r>
          </a:p>
        </p:txBody>
      </p:sp>
    </p:spTree>
    <p:extLst>
      <p:ext uri="{BB962C8B-B14F-4D97-AF65-F5344CB8AC3E}">
        <p14:creationId xmlns:p14="http://schemas.microsoft.com/office/powerpoint/2010/main" val="419741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67BBC-729B-499A-A48E-22844E850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of prototyping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0F6C3-7E51-4C30-B640-EB5EEFD99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Changes to specifications are easy to handle</a:t>
            </a:r>
          </a:p>
          <a:p>
            <a:r>
              <a:rPr lang="en-US" dirty="0"/>
              <a:t>Customers are more likely to get what they want (since they get regular opportunities for feedback)</a:t>
            </a:r>
          </a:p>
          <a:p>
            <a:r>
              <a:rPr lang="en-US" dirty="0"/>
              <a:t>Customers can get (potentially) useful software quickly</a:t>
            </a:r>
          </a:p>
          <a:p>
            <a:r>
              <a:rPr lang="en-US" dirty="0"/>
              <a:t>Not much documentation or management is needed</a:t>
            </a:r>
          </a:p>
          <a:p>
            <a:pPr lvl="1"/>
            <a:r>
              <a:rPr lang="en-US" b="1" dirty="0"/>
              <a:t>Lightweight</a:t>
            </a:r>
            <a:r>
              <a:rPr lang="en-US" dirty="0"/>
              <a:t> development process</a:t>
            </a:r>
          </a:p>
        </p:txBody>
      </p:sp>
    </p:spTree>
    <p:extLst>
      <p:ext uri="{BB962C8B-B14F-4D97-AF65-F5344CB8AC3E}">
        <p14:creationId xmlns:p14="http://schemas.microsoft.com/office/powerpoint/2010/main" val="114493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DA632-E4D0-4506-99F5-FA8B8FBBA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Disadvantages of prototyping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5FCA0-54B5-4987-AF5D-0BD18DE94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Without the planning of a process like waterfall</a:t>
            </a:r>
          </a:p>
          <a:p>
            <a:pPr lvl="1"/>
            <a:r>
              <a:rPr lang="en-US" dirty="0"/>
              <a:t>It's hard to predict a reasonable deadline for the final product</a:t>
            </a:r>
          </a:p>
          <a:p>
            <a:pPr lvl="1"/>
            <a:r>
              <a:rPr lang="en-US" dirty="0"/>
              <a:t>It's hard to predict the budget</a:t>
            </a:r>
          </a:p>
          <a:p>
            <a:r>
              <a:rPr lang="en-US" dirty="0"/>
              <a:t>Product design might be bad since the product evolved without following a plan</a:t>
            </a:r>
          </a:p>
          <a:p>
            <a:pPr lvl="1"/>
            <a:r>
              <a:rPr lang="en-US" dirty="0"/>
              <a:t>The biggest problem here is maintainability: How can new features be added?</a:t>
            </a:r>
          </a:p>
          <a:p>
            <a:r>
              <a:rPr lang="en-US" dirty="0"/>
              <a:t>An undisciplined process can have poor quality control</a:t>
            </a:r>
          </a:p>
          <a:p>
            <a:pPr lvl="1"/>
            <a:r>
              <a:rPr lang="en-US" dirty="0"/>
              <a:t>The product might be unreliable or buggy</a:t>
            </a:r>
          </a:p>
        </p:txBody>
      </p:sp>
    </p:spTree>
    <p:extLst>
      <p:ext uri="{BB962C8B-B14F-4D97-AF65-F5344CB8AC3E}">
        <p14:creationId xmlns:p14="http://schemas.microsoft.com/office/powerpoint/2010/main" val="1469572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74FAA-0AF3-4A85-8588-FD848690F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556135-1BD8-40F7-93B7-68188400E5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 </a:t>
            </a:r>
            <a:r>
              <a:rPr lang="en-US" b="1" dirty="0"/>
              <a:t>risk</a:t>
            </a:r>
            <a:r>
              <a:rPr lang="en-US" dirty="0"/>
              <a:t> is an event with negative consequences</a:t>
            </a:r>
          </a:p>
          <a:p>
            <a:pPr lvl="1"/>
            <a:r>
              <a:rPr lang="en-US" dirty="0"/>
              <a:t>Losing source code</a:t>
            </a:r>
          </a:p>
          <a:p>
            <a:pPr lvl="1"/>
            <a:r>
              <a:rPr lang="en-US" dirty="0"/>
              <a:t>Losing a team member</a:t>
            </a:r>
          </a:p>
          <a:p>
            <a:pPr lvl="1"/>
            <a:r>
              <a:rPr lang="en-US" dirty="0"/>
              <a:t>Finding an unexpected design flaw</a:t>
            </a:r>
          </a:p>
          <a:p>
            <a:pPr lvl="1"/>
            <a:r>
              <a:rPr lang="en-US" dirty="0"/>
              <a:t>Underestimating the time needed to write a piece of code</a:t>
            </a:r>
          </a:p>
          <a:p>
            <a:r>
              <a:rPr lang="en-US" dirty="0"/>
              <a:t>Business people think about risk a lot</a:t>
            </a:r>
          </a:p>
          <a:p>
            <a:r>
              <a:rPr lang="en-US" dirty="0"/>
              <a:t>Risk management is identifying, analyzing, controlling, or mitigating risks</a:t>
            </a:r>
          </a:p>
          <a:p>
            <a:r>
              <a:rPr lang="en-US" dirty="0"/>
              <a:t>Risk management </a:t>
            </a:r>
            <a:r>
              <a:rPr lang="en-US" i="1" dirty="0"/>
              <a:t>should</a:t>
            </a:r>
            <a:r>
              <a:rPr lang="en-US" dirty="0"/>
              <a:t> be incorporated into all software lifecycle processes</a:t>
            </a:r>
          </a:p>
        </p:txBody>
      </p:sp>
    </p:spTree>
    <p:extLst>
      <p:ext uri="{BB962C8B-B14F-4D97-AF65-F5344CB8AC3E}">
        <p14:creationId xmlns:p14="http://schemas.microsoft.com/office/powerpoint/2010/main" val="413019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DA0DB-85F1-402A-81DF-E610BC795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Iterative and Incremental Processes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CB76A-20BB-446D-95FD-66B5ECC189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85747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83001C-35F4-403A-8D4F-CE0087D55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Iterative and Incremental Processes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D42EB17-6492-4554-84D4-BCA7121EA0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An </a:t>
            </a:r>
            <a:r>
              <a:rPr lang="en-US" b="1" dirty="0"/>
              <a:t>iterative process</a:t>
            </a:r>
            <a:r>
              <a:rPr lang="en-US" dirty="0"/>
              <a:t> contains repeated tasks</a:t>
            </a:r>
          </a:p>
          <a:p>
            <a:pPr lvl="1"/>
            <a:r>
              <a:rPr lang="en-US" dirty="0"/>
              <a:t>Example: While debugging code, you might run tests, do fixes, run tests, do fixes, and so on</a:t>
            </a:r>
          </a:p>
          <a:p>
            <a:r>
              <a:rPr lang="en-US" dirty="0"/>
              <a:t>An </a:t>
            </a:r>
            <a:r>
              <a:rPr lang="en-US" b="1" dirty="0"/>
              <a:t>incremental process</a:t>
            </a:r>
            <a:r>
              <a:rPr lang="en-US" dirty="0"/>
              <a:t> produces output in parts</a:t>
            </a:r>
          </a:p>
          <a:p>
            <a:r>
              <a:rPr lang="en-US" dirty="0"/>
              <a:t>Processes can be either iterative or incremental, both iterative and incremental, or neither</a:t>
            </a:r>
          </a:p>
          <a:p>
            <a:r>
              <a:rPr lang="en-US" dirty="0"/>
              <a:t>The purest version of waterfall is </a:t>
            </a:r>
            <a:r>
              <a:rPr lang="en-US" i="1" dirty="0"/>
              <a:t>neither</a:t>
            </a:r>
          </a:p>
          <a:p>
            <a:pPr lvl="1"/>
            <a:r>
              <a:rPr lang="en-US" dirty="0"/>
              <a:t>It's not iterative because each phase is separate and not repeated</a:t>
            </a:r>
          </a:p>
          <a:p>
            <a:pPr lvl="1"/>
            <a:r>
              <a:rPr lang="en-US" dirty="0"/>
              <a:t>It's not incremental because a working product is only available at the end</a:t>
            </a:r>
          </a:p>
        </p:txBody>
      </p:sp>
    </p:spTree>
    <p:extLst>
      <p:ext uri="{BB962C8B-B14F-4D97-AF65-F5344CB8AC3E}">
        <p14:creationId xmlns:p14="http://schemas.microsoft.com/office/powerpoint/2010/main" val="403477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BDB88-6612-4536-9708-8CD810BFA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Iterative processes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67CDA-C308-4CBF-889E-500202FE28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Iteration is the main way you get quality</a:t>
            </a:r>
          </a:p>
          <a:p>
            <a:pPr lvl="1"/>
            <a:r>
              <a:rPr lang="en-US" dirty="0"/>
              <a:t>It's just so hard to get it right the first time!</a:t>
            </a:r>
          </a:p>
          <a:p>
            <a:pPr lvl="1"/>
            <a:r>
              <a:rPr lang="en-US" dirty="0"/>
              <a:t>Software development still involves significant trial and error</a:t>
            </a:r>
          </a:p>
          <a:p>
            <a:r>
              <a:rPr lang="en-US" dirty="0"/>
              <a:t>Even the waterfall model usually has iterative steps in practice</a:t>
            </a:r>
          </a:p>
          <a:p>
            <a:r>
              <a:rPr lang="en-US" dirty="0"/>
              <a:t>Prototype evolution is iterative</a:t>
            </a:r>
          </a:p>
          <a:p>
            <a:r>
              <a:rPr lang="en-US" dirty="0"/>
              <a:t>The problem with iteration is </a:t>
            </a:r>
            <a:r>
              <a:rPr lang="en-US" b="1" dirty="0"/>
              <a:t>rework</a:t>
            </a:r>
          </a:p>
          <a:p>
            <a:pPr lvl="1"/>
            <a:r>
              <a:rPr lang="en-US" dirty="0"/>
              <a:t>Redoing or throwing out previous 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36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5E3CB-3EE0-4FE8-8619-BC5D8442F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Incremental processes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28EFE-0793-4B7D-93E6-2B21FD2A54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Iteration is found lurking everywhere to greater or lesser degrees, but being incremental is more binary</a:t>
            </a:r>
          </a:p>
          <a:p>
            <a:r>
              <a:rPr lang="en-US" dirty="0"/>
              <a:t>To be incremental, final products must be produced along the way</a:t>
            </a:r>
          </a:p>
          <a:p>
            <a:r>
              <a:rPr lang="en-US" dirty="0"/>
              <a:t>Waterfall is </a:t>
            </a:r>
            <a:r>
              <a:rPr lang="en-US" i="1" dirty="0"/>
              <a:t>not</a:t>
            </a:r>
            <a:r>
              <a:rPr lang="en-US" dirty="0"/>
              <a:t> incremental because the products produced along the way are just used for the next step</a:t>
            </a:r>
          </a:p>
        </p:txBody>
      </p:sp>
    </p:spTree>
    <p:extLst>
      <p:ext uri="{BB962C8B-B14F-4D97-AF65-F5344CB8AC3E}">
        <p14:creationId xmlns:p14="http://schemas.microsoft.com/office/powerpoint/2010/main" val="179288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328F8-1408-46AD-8335-89E37BF8F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74B9B-548A-41EE-B89C-96975EFA8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Versions of waterfall were the only commonly used software development model until the 1990s</a:t>
            </a:r>
          </a:p>
          <a:p>
            <a:r>
              <a:rPr lang="en-US" dirty="0"/>
              <a:t>A lot of people were unhappy with it</a:t>
            </a:r>
          </a:p>
          <a:p>
            <a:r>
              <a:rPr lang="en-US" dirty="0"/>
              <a:t>In response, some developers created the Agile Manifesto, a statement about developing software that was diametrically opposed to waterfall</a:t>
            </a:r>
          </a:p>
          <a:p>
            <a:r>
              <a:rPr lang="en-US" dirty="0"/>
              <a:t>The ideas caught on, and many developers embraced the idea, creating a series of different methods</a:t>
            </a:r>
          </a:p>
          <a:p>
            <a:r>
              <a:rPr lang="en-US" dirty="0"/>
              <a:t>Sometimes businesses claimed to be changing over to agile methods but really just renamed parts of their waterfall approach</a:t>
            </a:r>
          </a:p>
        </p:txBody>
      </p:sp>
    </p:spTree>
    <p:extLst>
      <p:ext uri="{BB962C8B-B14F-4D97-AF65-F5344CB8AC3E}">
        <p14:creationId xmlns:p14="http://schemas.microsoft.com/office/powerpoint/2010/main" val="372104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39DEA-06F0-4893-A2F0-D83C252D4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software engineering concerns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B2D41-2073-4276-8E27-45FB86ABF7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Technical concerns are about what product, how to build it, and building it</a:t>
            </a:r>
          </a:p>
          <a:p>
            <a:pPr lvl="1"/>
            <a:r>
              <a:rPr lang="en-US" dirty="0"/>
              <a:t>Software requirements</a:t>
            </a:r>
          </a:p>
          <a:p>
            <a:pPr lvl="1"/>
            <a:r>
              <a:rPr lang="en-US" dirty="0"/>
              <a:t>Design</a:t>
            </a:r>
          </a:p>
          <a:p>
            <a:pPr lvl="1"/>
            <a:r>
              <a:rPr lang="en-US" dirty="0"/>
              <a:t>Programming languages and environments</a:t>
            </a:r>
          </a:p>
          <a:p>
            <a:pPr lvl="1"/>
            <a:r>
              <a:rPr lang="en-US" dirty="0"/>
              <a:t>Coding standards</a:t>
            </a:r>
          </a:p>
          <a:p>
            <a:pPr lvl="1"/>
            <a:r>
              <a:rPr lang="en-US" dirty="0"/>
              <a:t>Defect prevention, detection, and removal</a:t>
            </a:r>
          </a:p>
          <a:p>
            <a:pPr lvl="1"/>
            <a:r>
              <a:rPr lang="en-US" dirty="0"/>
              <a:t>Version control</a:t>
            </a:r>
          </a:p>
          <a:p>
            <a:pPr lvl="1"/>
            <a:r>
              <a:rPr lang="en-US" dirty="0"/>
              <a:t>Documentation</a:t>
            </a:r>
          </a:p>
          <a:p>
            <a:pPr lvl="1"/>
            <a:r>
              <a:rPr lang="en-US" dirty="0"/>
              <a:t>Maintenance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87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20811-29A2-4791-A39E-1B0EDC31B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Agile manifesto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687A4-CCE9-467F-B543-03286D6C8B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en-US" i="1" dirty="0"/>
              <a:t>We are uncovering better ways of developing software by doing it and helping others do it. Through this work we have come to value:</a:t>
            </a:r>
          </a:p>
          <a:p>
            <a:r>
              <a:rPr lang="en-US" b="1" i="1" dirty="0"/>
              <a:t>Individuals and interactions</a:t>
            </a:r>
            <a:r>
              <a:rPr lang="en-US" i="1" dirty="0"/>
              <a:t> over processes and tools</a:t>
            </a:r>
          </a:p>
          <a:p>
            <a:r>
              <a:rPr lang="en-US" b="1" i="1" dirty="0"/>
              <a:t>Working software</a:t>
            </a:r>
            <a:r>
              <a:rPr lang="en-US" i="1" dirty="0"/>
              <a:t> over comprehensive documentation</a:t>
            </a:r>
          </a:p>
          <a:p>
            <a:r>
              <a:rPr lang="en-US" b="1" i="1" dirty="0"/>
              <a:t>Customer collaboration</a:t>
            </a:r>
            <a:r>
              <a:rPr lang="en-US" i="1" dirty="0"/>
              <a:t> over contract negotiation</a:t>
            </a:r>
          </a:p>
          <a:p>
            <a:r>
              <a:rPr lang="en-US" b="1" i="1" dirty="0"/>
              <a:t>Responding to change</a:t>
            </a:r>
            <a:r>
              <a:rPr lang="en-US" i="1" dirty="0"/>
              <a:t> over following a plan</a:t>
            </a:r>
          </a:p>
          <a:p>
            <a:pPr marL="118872" indent="0">
              <a:buNone/>
            </a:pPr>
            <a:r>
              <a:rPr lang="en-US" i="1" dirty="0"/>
              <a:t>That is, while there is value in the items on the right, we value the items on the left more.</a:t>
            </a: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47802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60D6C-152A-4A00-8283-169A4B5D0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Agile characteristics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A557A-BE9B-48D0-AB5E-0AC2E7063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ideas caught on, spawning specific methods such as Extreme Programming, the Crystal Method, Dynamic System Development Method, and Scrum</a:t>
            </a:r>
          </a:p>
          <a:p>
            <a:r>
              <a:rPr lang="en-US" dirty="0"/>
              <a:t>These methods all have the following characteristics:</a:t>
            </a:r>
          </a:p>
          <a:p>
            <a:pPr lvl="1"/>
            <a:r>
              <a:rPr lang="en-US" dirty="0"/>
              <a:t>Incremental process with increments ranging from a week to a few months</a:t>
            </a:r>
          </a:p>
          <a:p>
            <a:pPr lvl="1"/>
            <a:r>
              <a:rPr lang="en-US" dirty="0"/>
              <a:t>Customers are closely and continuously involved in the product</a:t>
            </a:r>
          </a:p>
          <a:p>
            <a:pPr lvl="1"/>
            <a:r>
              <a:rPr lang="en-US" dirty="0"/>
              <a:t>Lightweight process minimizing documentation and management tasks</a:t>
            </a:r>
          </a:p>
          <a:p>
            <a:pPr lvl="1"/>
            <a:r>
              <a:rPr lang="en-US" dirty="0"/>
              <a:t>Test driven, using automated test suites to avoid the problems of frequent code change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96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B20E0-6BE7-485B-B0C1-A2E86E202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Agile lifecycle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52106-ABE7-44D1-99D8-5A5B95DCA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5192"/>
            <a:ext cx="4876800" cy="4625609"/>
          </a:xfrm>
        </p:spPr>
        <p:txBody>
          <a:bodyPr/>
          <a:lstStyle/>
          <a:p>
            <a:r>
              <a:rPr lang="en-US" dirty="0"/>
              <a:t>Agile processes are similar, following a lifecycle much like the one on the right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9146C8B5-4D57-4286-8E19-62EE9057B240}"/>
              </a:ext>
            </a:extLst>
          </p:cNvPr>
          <p:cNvSpPr/>
          <p:nvPr/>
        </p:nvSpPr>
        <p:spPr>
          <a:xfrm>
            <a:off x="8153400" y="1295400"/>
            <a:ext cx="1800225" cy="638171"/>
          </a:xfrm>
          <a:custGeom>
            <a:avLst/>
            <a:gdLst>
              <a:gd name="connsiteX0" fmla="*/ 0 w 1952625"/>
              <a:gd name="connsiteY0" fmla="*/ 117158 h 1171575"/>
              <a:gd name="connsiteX1" fmla="*/ 117158 w 1952625"/>
              <a:gd name="connsiteY1" fmla="*/ 0 h 1171575"/>
              <a:gd name="connsiteX2" fmla="*/ 1835468 w 1952625"/>
              <a:gd name="connsiteY2" fmla="*/ 0 h 1171575"/>
              <a:gd name="connsiteX3" fmla="*/ 1952626 w 1952625"/>
              <a:gd name="connsiteY3" fmla="*/ 117158 h 1171575"/>
              <a:gd name="connsiteX4" fmla="*/ 1952625 w 1952625"/>
              <a:gd name="connsiteY4" fmla="*/ 1054418 h 1171575"/>
              <a:gd name="connsiteX5" fmla="*/ 1835467 w 1952625"/>
              <a:gd name="connsiteY5" fmla="*/ 1171576 h 1171575"/>
              <a:gd name="connsiteX6" fmla="*/ 117158 w 1952625"/>
              <a:gd name="connsiteY6" fmla="*/ 1171575 h 1171575"/>
              <a:gd name="connsiteX7" fmla="*/ 0 w 1952625"/>
              <a:gd name="connsiteY7" fmla="*/ 1054417 h 1171575"/>
              <a:gd name="connsiteX8" fmla="*/ 0 w 1952625"/>
              <a:gd name="connsiteY8" fmla="*/ 117158 h 117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52625" h="1171575">
                <a:moveTo>
                  <a:pt x="0" y="117158"/>
                </a:moveTo>
                <a:cubicBezTo>
                  <a:pt x="0" y="52453"/>
                  <a:pt x="52453" y="0"/>
                  <a:pt x="117158" y="0"/>
                </a:cubicBezTo>
                <a:lnTo>
                  <a:pt x="1835468" y="0"/>
                </a:lnTo>
                <a:cubicBezTo>
                  <a:pt x="1900173" y="0"/>
                  <a:pt x="1952626" y="52453"/>
                  <a:pt x="1952626" y="117158"/>
                </a:cubicBezTo>
                <a:cubicBezTo>
                  <a:pt x="1952626" y="429578"/>
                  <a:pt x="1952625" y="741998"/>
                  <a:pt x="1952625" y="1054418"/>
                </a:cubicBezTo>
                <a:cubicBezTo>
                  <a:pt x="1952625" y="1119123"/>
                  <a:pt x="1900172" y="1171576"/>
                  <a:pt x="1835467" y="1171576"/>
                </a:cubicBezTo>
                <a:lnTo>
                  <a:pt x="117158" y="1171575"/>
                </a:lnTo>
                <a:cubicBezTo>
                  <a:pt x="52453" y="1171575"/>
                  <a:pt x="0" y="1119122"/>
                  <a:pt x="0" y="1054417"/>
                </a:cubicBezTo>
                <a:lnTo>
                  <a:pt x="0" y="117158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spcFirstLastPara="0" vert="horz" wrap="square" lIns="110514" tIns="110514" rIns="110514" bIns="110514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/>
              <a:t>Refine Specifications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AF7A2B-5686-4C40-A51F-0410224C84B4}"/>
              </a:ext>
            </a:extLst>
          </p:cNvPr>
          <p:cNvSpPr/>
          <p:nvPr/>
        </p:nvSpPr>
        <p:spPr>
          <a:xfrm>
            <a:off x="6400800" y="609600"/>
            <a:ext cx="1219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Product</a:t>
            </a:r>
          </a:p>
          <a:p>
            <a:pPr algn="ctr"/>
            <a:r>
              <a:rPr lang="en-US" sz="1400" dirty="0"/>
              <a:t>Vision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3573146-F2A2-41EF-B02A-3AD2177D370C}"/>
              </a:ext>
            </a:extLst>
          </p:cNvPr>
          <p:cNvCxnSpPr>
            <a:cxnSpLocks/>
            <a:stCxn id="5" idx="3"/>
            <a:endCxn id="7" idx="1"/>
          </p:cNvCxnSpPr>
          <p:nvPr/>
        </p:nvCxnSpPr>
        <p:spPr>
          <a:xfrm>
            <a:off x="7620000" y="838200"/>
            <a:ext cx="1277567" cy="1361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lowchart: Decision 6">
            <a:extLst>
              <a:ext uri="{FF2B5EF4-FFF2-40B4-BE49-F238E27FC236}">
                <a16:creationId xmlns:a16="http://schemas.microsoft.com/office/drawing/2014/main" id="{79CAEDEC-629B-46EE-AFE5-8A66C9C3268B}"/>
              </a:ext>
            </a:extLst>
          </p:cNvPr>
          <p:cNvSpPr/>
          <p:nvPr/>
        </p:nvSpPr>
        <p:spPr>
          <a:xfrm>
            <a:off x="8897567" y="699418"/>
            <a:ext cx="304800" cy="304800"/>
          </a:xfrm>
          <a:prstGeom prst="flowChartDecis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6EEFBB-68AD-4B82-96C1-402EDDBF938B}"/>
              </a:ext>
            </a:extLst>
          </p:cNvPr>
          <p:cNvSpPr/>
          <p:nvPr/>
        </p:nvSpPr>
        <p:spPr>
          <a:xfrm>
            <a:off x="8470621" y="3276600"/>
            <a:ext cx="1219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Deliverable Product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226593E-D1CA-496F-A822-686DF702AB29}"/>
              </a:ext>
            </a:extLst>
          </p:cNvPr>
          <p:cNvSpPr/>
          <p:nvPr/>
        </p:nvSpPr>
        <p:spPr>
          <a:xfrm>
            <a:off x="8149854" y="2209800"/>
            <a:ext cx="1800225" cy="638171"/>
          </a:xfrm>
          <a:custGeom>
            <a:avLst/>
            <a:gdLst>
              <a:gd name="connsiteX0" fmla="*/ 0 w 1952625"/>
              <a:gd name="connsiteY0" fmla="*/ 117158 h 1171575"/>
              <a:gd name="connsiteX1" fmla="*/ 117158 w 1952625"/>
              <a:gd name="connsiteY1" fmla="*/ 0 h 1171575"/>
              <a:gd name="connsiteX2" fmla="*/ 1835468 w 1952625"/>
              <a:gd name="connsiteY2" fmla="*/ 0 h 1171575"/>
              <a:gd name="connsiteX3" fmla="*/ 1952626 w 1952625"/>
              <a:gd name="connsiteY3" fmla="*/ 117158 h 1171575"/>
              <a:gd name="connsiteX4" fmla="*/ 1952625 w 1952625"/>
              <a:gd name="connsiteY4" fmla="*/ 1054418 h 1171575"/>
              <a:gd name="connsiteX5" fmla="*/ 1835467 w 1952625"/>
              <a:gd name="connsiteY5" fmla="*/ 1171576 h 1171575"/>
              <a:gd name="connsiteX6" fmla="*/ 117158 w 1952625"/>
              <a:gd name="connsiteY6" fmla="*/ 1171575 h 1171575"/>
              <a:gd name="connsiteX7" fmla="*/ 0 w 1952625"/>
              <a:gd name="connsiteY7" fmla="*/ 1054417 h 1171575"/>
              <a:gd name="connsiteX8" fmla="*/ 0 w 1952625"/>
              <a:gd name="connsiteY8" fmla="*/ 117158 h 117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52625" h="1171575">
                <a:moveTo>
                  <a:pt x="0" y="117158"/>
                </a:moveTo>
                <a:cubicBezTo>
                  <a:pt x="0" y="52453"/>
                  <a:pt x="52453" y="0"/>
                  <a:pt x="117158" y="0"/>
                </a:cubicBezTo>
                <a:lnTo>
                  <a:pt x="1835468" y="0"/>
                </a:lnTo>
                <a:cubicBezTo>
                  <a:pt x="1900173" y="0"/>
                  <a:pt x="1952626" y="52453"/>
                  <a:pt x="1952626" y="117158"/>
                </a:cubicBezTo>
                <a:cubicBezTo>
                  <a:pt x="1952626" y="429578"/>
                  <a:pt x="1952625" y="741998"/>
                  <a:pt x="1952625" y="1054418"/>
                </a:cubicBezTo>
                <a:cubicBezTo>
                  <a:pt x="1952625" y="1119123"/>
                  <a:pt x="1900172" y="1171576"/>
                  <a:pt x="1835467" y="1171576"/>
                </a:cubicBezTo>
                <a:lnTo>
                  <a:pt x="117158" y="1171575"/>
                </a:lnTo>
                <a:cubicBezTo>
                  <a:pt x="52453" y="1171575"/>
                  <a:pt x="0" y="1119122"/>
                  <a:pt x="0" y="1054417"/>
                </a:cubicBezTo>
                <a:lnTo>
                  <a:pt x="0" y="117158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spcFirstLastPara="0" vert="horz" wrap="square" lIns="110514" tIns="110514" rIns="110514" bIns="110514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/>
              <a:t>Create Increment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5495FD7-6CE3-402F-A5E8-E92E2163AB3C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9049967" y="1004218"/>
            <a:ext cx="0" cy="29118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EE9342F-6F96-43B5-BF2F-9AA298CB6E57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9080221" y="3733800"/>
            <a:ext cx="0" cy="39487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5E04ECE-CDD2-4373-AA2C-EC71A22224DD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9080221" y="2833685"/>
            <a:ext cx="0" cy="44291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FF41B55-D627-4754-B27C-44AF8A462A2B}"/>
              </a:ext>
            </a:extLst>
          </p:cNvPr>
          <p:cNvCxnSpPr>
            <a:cxnSpLocks/>
          </p:cNvCxnSpPr>
          <p:nvPr/>
        </p:nvCxnSpPr>
        <p:spPr>
          <a:xfrm>
            <a:off x="9067800" y="4752971"/>
            <a:ext cx="0" cy="35242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71CBF42-847C-4B02-B35B-C0154081F726}"/>
              </a:ext>
            </a:extLst>
          </p:cNvPr>
          <p:cNvSpPr txBox="1"/>
          <p:nvPr/>
        </p:nvSpPr>
        <p:spPr>
          <a:xfrm>
            <a:off x="7570508" y="6281388"/>
            <a:ext cx="1800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Released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8EC3F96-6990-4C78-9266-1D316DAF6CE1}"/>
              </a:ext>
            </a:extLst>
          </p:cNvPr>
          <p:cNvSpPr/>
          <p:nvPr/>
        </p:nvSpPr>
        <p:spPr>
          <a:xfrm>
            <a:off x="8153400" y="5105400"/>
            <a:ext cx="1800225" cy="638171"/>
          </a:xfrm>
          <a:custGeom>
            <a:avLst/>
            <a:gdLst>
              <a:gd name="connsiteX0" fmla="*/ 0 w 1952625"/>
              <a:gd name="connsiteY0" fmla="*/ 117158 h 1171575"/>
              <a:gd name="connsiteX1" fmla="*/ 117158 w 1952625"/>
              <a:gd name="connsiteY1" fmla="*/ 0 h 1171575"/>
              <a:gd name="connsiteX2" fmla="*/ 1835468 w 1952625"/>
              <a:gd name="connsiteY2" fmla="*/ 0 h 1171575"/>
              <a:gd name="connsiteX3" fmla="*/ 1952626 w 1952625"/>
              <a:gd name="connsiteY3" fmla="*/ 117158 h 1171575"/>
              <a:gd name="connsiteX4" fmla="*/ 1952625 w 1952625"/>
              <a:gd name="connsiteY4" fmla="*/ 1054418 h 1171575"/>
              <a:gd name="connsiteX5" fmla="*/ 1835467 w 1952625"/>
              <a:gd name="connsiteY5" fmla="*/ 1171576 h 1171575"/>
              <a:gd name="connsiteX6" fmla="*/ 117158 w 1952625"/>
              <a:gd name="connsiteY6" fmla="*/ 1171575 h 1171575"/>
              <a:gd name="connsiteX7" fmla="*/ 0 w 1952625"/>
              <a:gd name="connsiteY7" fmla="*/ 1054417 h 1171575"/>
              <a:gd name="connsiteX8" fmla="*/ 0 w 1952625"/>
              <a:gd name="connsiteY8" fmla="*/ 117158 h 117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52625" h="1171575">
                <a:moveTo>
                  <a:pt x="0" y="117158"/>
                </a:moveTo>
                <a:cubicBezTo>
                  <a:pt x="0" y="52453"/>
                  <a:pt x="52453" y="0"/>
                  <a:pt x="117158" y="0"/>
                </a:cubicBezTo>
                <a:lnTo>
                  <a:pt x="1835468" y="0"/>
                </a:lnTo>
                <a:cubicBezTo>
                  <a:pt x="1900173" y="0"/>
                  <a:pt x="1952626" y="52453"/>
                  <a:pt x="1952626" y="117158"/>
                </a:cubicBezTo>
                <a:cubicBezTo>
                  <a:pt x="1952626" y="429578"/>
                  <a:pt x="1952625" y="741998"/>
                  <a:pt x="1952625" y="1054418"/>
                </a:cubicBezTo>
                <a:cubicBezTo>
                  <a:pt x="1952625" y="1119123"/>
                  <a:pt x="1900172" y="1171576"/>
                  <a:pt x="1835467" y="1171576"/>
                </a:cubicBezTo>
                <a:lnTo>
                  <a:pt x="117158" y="1171575"/>
                </a:lnTo>
                <a:cubicBezTo>
                  <a:pt x="52453" y="1171575"/>
                  <a:pt x="0" y="1119122"/>
                  <a:pt x="0" y="1054417"/>
                </a:cubicBezTo>
                <a:lnTo>
                  <a:pt x="0" y="117158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spcFirstLastPara="0" vert="horz" wrap="square" lIns="110514" tIns="110514" rIns="110514" bIns="110514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/>
              <a:t>Improve Process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604D7F79-0FFE-4CA9-8C34-01A94F468FA1}"/>
              </a:ext>
            </a:extLst>
          </p:cNvPr>
          <p:cNvSpPr/>
          <p:nvPr/>
        </p:nvSpPr>
        <p:spPr>
          <a:xfrm>
            <a:off x="8149854" y="4114800"/>
            <a:ext cx="1800225" cy="638171"/>
          </a:xfrm>
          <a:custGeom>
            <a:avLst/>
            <a:gdLst>
              <a:gd name="connsiteX0" fmla="*/ 0 w 1952625"/>
              <a:gd name="connsiteY0" fmla="*/ 117158 h 1171575"/>
              <a:gd name="connsiteX1" fmla="*/ 117158 w 1952625"/>
              <a:gd name="connsiteY1" fmla="*/ 0 h 1171575"/>
              <a:gd name="connsiteX2" fmla="*/ 1835468 w 1952625"/>
              <a:gd name="connsiteY2" fmla="*/ 0 h 1171575"/>
              <a:gd name="connsiteX3" fmla="*/ 1952626 w 1952625"/>
              <a:gd name="connsiteY3" fmla="*/ 117158 h 1171575"/>
              <a:gd name="connsiteX4" fmla="*/ 1952625 w 1952625"/>
              <a:gd name="connsiteY4" fmla="*/ 1054418 h 1171575"/>
              <a:gd name="connsiteX5" fmla="*/ 1835467 w 1952625"/>
              <a:gd name="connsiteY5" fmla="*/ 1171576 h 1171575"/>
              <a:gd name="connsiteX6" fmla="*/ 117158 w 1952625"/>
              <a:gd name="connsiteY6" fmla="*/ 1171575 h 1171575"/>
              <a:gd name="connsiteX7" fmla="*/ 0 w 1952625"/>
              <a:gd name="connsiteY7" fmla="*/ 1054417 h 1171575"/>
              <a:gd name="connsiteX8" fmla="*/ 0 w 1952625"/>
              <a:gd name="connsiteY8" fmla="*/ 117158 h 117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52625" h="1171575">
                <a:moveTo>
                  <a:pt x="0" y="117158"/>
                </a:moveTo>
                <a:cubicBezTo>
                  <a:pt x="0" y="52453"/>
                  <a:pt x="52453" y="0"/>
                  <a:pt x="117158" y="0"/>
                </a:cubicBezTo>
                <a:lnTo>
                  <a:pt x="1835468" y="0"/>
                </a:lnTo>
                <a:cubicBezTo>
                  <a:pt x="1900173" y="0"/>
                  <a:pt x="1952626" y="52453"/>
                  <a:pt x="1952626" y="117158"/>
                </a:cubicBezTo>
                <a:cubicBezTo>
                  <a:pt x="1952626" y="429578"/>
                  <a:pt x="1952625" y="741998"/>
                  <a:pt x="1952625" y="1054418"/>
                </a:cubicBezTo>
                <a:cubicBezTo>
                  <a:pt x="1952625" y="1119123"/>
                  <a:pt x="1900172" y="1171576"/>
                  <a:pt x="1835467" y="1171576"/>
                </a:cubicBezTo>
                <a:lnTo>
                  <a:pt x="117158" y="1171575"/>
                </a:lnTo>
                <a:cubicBezTo>
                  <a:pt x="52453" y="1171575"/>
                  <a:pt x="0" y="1119122"/>
                  <a:pt x="0" y="1054417"/>
                </a:cubicBezTo>
                <a:lnTo>
                  <a:pt x="0" y="117158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spcFirstLastPara="0" vert="horz" wrap="square" lIns="110514" tIns="110514" rIns="110514" bIns="110514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/>
              <a:t>Evaluate Increment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A1B0723-0D8F-444D-B8BE-0AFC90313073}"/>
              </a:ext>
            </a:extLst>
          </p:cNvPr>
          <p:cNvCxnSpPr>
            <a:cxnSpLocks/>
            <a:stCxn id="37" idx="1"/>
            <a:endCxn id="34" idx="3"/>
          </p:cNvCxnSpPr>
          <p:nvPr/>
        </p:nvCxnSpPr>
        <p:spPr>
          <a:xfrm flipH="1" flipV="1">
            <a:off x="7673873" y="6248400"/>
            <a:ext cx="1223693" cy="427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A40825CA-8832-44A3-9146-3EE392394240}"/>
              </a:ext>
            </a:extLst>
          </p:cNvPr>
          <p:cNvSpPr/>
          <p:nvPr/>
        </p:nvSpPr>
        <p:spPr>
          <a:xfrm>
            <a:off x="6454673" y="6019800"/>
            <a:ext cx="1219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Realization</a:t>
            </a:r>
          </a:p>
        </p:txBody>
      </p:sp>
      <p:sp>
        <p:nvSpPr>
          <p:cNvPr id="37" name="Flowchart: Decision 36">
            <a:extLst>
              <a:ext uri="{FF2B5EF4-FFF2-40B4-BE49-F238E27FC236}">
                <a16:creationId xmlns:a16="http://schemas.microsoft.com/office/drawing/2014/main" id="{711C89C2-26B7-4223-9812-E1E68F45949D}"/>
              </a:ext>
            </a:extLst>
          </p:cNvPr>
          <p:cNvSpPr/>
          <p:nvPr/>
        </p:nvSpPr>
        <p:spPr>
          <a:xfrm>
            <a:off x="8897566" y="6100270"/>
            <a:ext cx="304800" cy="304800"/>
          </a:xfrm>
          <a:prstGeom prst="flowChartDecis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F4F5DCC-934E-4608-951E-C56326E72F70}"/>
              </a:ext>
            </a:extLst>
          </p:cNvPr>
          <p:cNvCxnSpPr>
            <a:cxnSpLocks/>
            <a:endCxn id="37" idx="0"/>
          </p:cNvCxnSpPr>
          <p:nvPr/>
        </p:nvCxnSpPr>
        <p:spPr>
          <a:xfrm>
            <a:off x="9049966" y="5743571"/>
            <a:ext cx="0" cy="35669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02B9C471-4442-487B-A3B7-0FBAFD259EA6}"/>
              </a:ext>
            </a:extLst>
          </p:cNvPr>
          <p:cNvCxnSpPr>
            <a:cxnSpLocks/>
          </p:cNvCxnSpPr>
          <p:nvPr/>
        </p:nvCxnSpPr>
        <p:spPr>
          <a:xfrm>
            <a:off x="9067800" y="1913759"/>
            <a:ext cx="0" cy="29604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or: Elbow 61">
            <a:extLst>
              <a:ext uri="{FF2B5EF4-FFF2-40B4-BE49-F238E27FC236}">
                <a16:creationId xmlns:a16="http://schemas.microsoft.com/office/drawing/2014/main" id="{DC46A36F-99D1-4FB3-8949-51A085149DFF}"/>
              </a:ext>
            </a:extLst>
          </p:cNvPr>
          <p:cNvCxnSpPr>
            <a:cxnSpLocks/>
            <a:stCxn id="37" idx="3"/>
            <a:endCxn id="7" idx="0"/>
          </p:cNvCxnSpPr>
          <p:nvPr/>
        </p:nvCxnSpPr>
        <p:spPr>
          <a:xfrm flipH="1" flipV="1">
            <a:off x="9049967" y="699418"/>
            <a:ext cx="152399" cy="5553252"/>
          </a:xfrm>
          <a:prstGeom prst="bentConnector4">
            <a:avLst>
              <a:gd name="adj1" fmla="val -1168613"/>
              <a:gd name="adj2" fmla="val 107372"/>
            </a:avLst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8F1A9AFE-A2B1-45FC-9DD6-29BB35FA2AC0}"/>
              </a:ext>
            </a:extLst>
          </p:cNvPr>
          <p:cNvSpPr txBox="1"/>
          <p:nvPr/>
        </p:nvSpPr>
        <p:spPr>
          <a:xfrm>
            <a:off x="9067800" y="6289281"/>
            <a:ext cx="1800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Not Released</a:t>
            </a:r>
          </a:p>
        </p:txBody>
      </p:sp>
    </p:spTree>
    <p:extLst>
      <p:ext uri="{BB962C8B-B14F-4D97-AF65-F5344CB8AC3E}">
        <p14:creationId xmlns:p14="http://schemas.microsoft.com/office/powerpoint/2010/main" val="153842715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B143D-DA27-42EB-BD8E-42A91134D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Agile advantages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C5790C-1B6A-46CD-AF92-E2EE94236C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Product specifications can change without destroying all the work that's been done</a:t>
            </a:r>
          </a:p>
          <a:p>
            <a:r>
              <a:rPr lang="en-US" dirty="0"/>
              <a:t>Customers get a software product quickly</a:t>
            </a:r>
          </a:p>
          <a:p>
            <a:pPr lvl="1"/>
            <a:r>
              <a:rPr lang="en-US" dirty="0"/>
              <a:t>With new versions coming frequently</a:t>
            </a:r>
          </a:p>
          <a:p>
            <a:r>
              <a:rPr lang="en-US" dirty="0"/>
              <a:t>Bad projects can be canceled early</a:t>
            </a:r>
          </a:p>
          <a:p>
            <a:r>
              <a:rPr lang="en-US" dirty="0"/>
              <a:t>Time is saved because of lightweight requirements for documentation and management</a:t>
            </a:r>
          </a:p>
          <a:p>
            <a:r>
              <a:rPr lang="en-US" dirty="0"/>
              <a:t>Duplication of effort is usually reduced</a:t>
            </a:r>
          </a:p>
        </p:txBody>
      </p:sp>
    </p:spTree>
    <p:extLst>
      <p:ext uri="{BB962C8B-B14F-4D97-AF65-F5344CB8AC3E}">
        <p14:creationId xmlns:p14="http://schemas.microsoft.com/office/powerpoint/2010/main" val="41853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CB6F6-0A9A-4E19-A0F1-FC5271F87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Agile disadvantages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52778-A9DD-4B06-93BD-0D59015450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Customers have to be involved constantly, but most customers don't want to spend their time giving feedback</a:t>
            </a:r>
          </a:p>
          <a:p>
            <a:r>
              <a:rPr lang="en-US" dirty="0"/>
              <a:t>Continuous refinement of a product can lead to a bad design through an evolution of ideas that seemed like a good idea at the time</a:t>
            </a:r>
          </a:p>
          <a:p>
            <a:r>
              <a:rPr lang="en-US" dirty="0"/>
              <a:t>For large projects, it's hard to coordinate many teams on a product that is evolving unpredictably without documentation</a:t>
            </a:r>
          </a:p>
          <a:p>
            <a:r>
              <a:rPr lang="en-US" dirty="0"/>
              <a:t>It's hard to predict the outcomes of agile methods</a:t>
            </a:r>
          </a:p>
        </p:txBody>
      </p:sp>
    </p:spTree>
    <p:extLst>
      <p:ext uri="{BB962C8B-B14F-4D97-AF65-F5344CB8AC3E}">
        <p14:creationId xmlns:p14="http://schemas.microsoft.com/office/powerpoint/2010/main" val="155790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DA0DB-85F1-402A-81DF-E610BC795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Scrum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CB76A-20BB-446D-95FD-66B5ECC189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6108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2E74B-9897-4686-AE33-0D2D5897B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Scrum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6E336-E75A-41A9-921C-CC29E70351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775192"/>
            <a:ext cx="5099303" cy="462560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Like other workflows, Scrum can be modeled with an activity diagram showing familiar steps</a:t>
            </a:r>
          </a:p>
          <a:p>
            <a:r>
              <a:rPr lang="en-US" dirty="0"/>
              <a:t>Everything is built around a cycle called a </a:t>
            </a:r>
            <a:r>
              <a:rPr lang="en-US" b="1" dirty="0"/>
              <a:t>sprint</a:t>
            </a:r>
          </a:p>
          <a:p>
            <a:r>
              <a:rPr lang="en-US" dirty="0"/>
              <a:t>Because sprints repeat, the process is iterative</a:t>
            </a:r>
          </a:p>
          <a:p>
            <a:r>
              <a:rPr lang="en-US" dirty="0"/>
              <a:t>Because each sprint produces a shippable product, the process is incremental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7E3DD5A8-A4EE-4FAE-B8CB-EDB8AC3CD121}"/>
              </a:ext>
            </a:extLst>
          </p:cNvPr>
          <p:cNvSpPr/>
          <p:nvPr/>
        </p:nvSpPr>
        <p:spPr>
          <a:xfrm>
            <a:off x="8055820" y="152400"/>
            <a:ext cx="1800225" cy="457200"/>
          </a:xfrm>
          <a:custGeom>
            <a:avLst/>
            <a:gdLst>
              <a:gd name="connsiteX0" fmla="*/ 0 w 1952625"/>
              <a:gd name="connsiteY0" fmla="*/ 117158 h 1171575"/>
              <a:gd name="connsiteX1" fmla="*/ 117158 w 1952625"/>
              <a:gd name="connsiteY1" fmla="*/ 0 h 1171575"/>
              <a:gd name="connsiteX2" fmla="*/ 1835468 w 1952625"/>
              <a:gd name="connsiteY2" fmla="*/ 0 h 1171575"/>
              <a:gd name="connsiteX3" fmla="*/ 1952626 w 1952625"/>
              <a:gd name="connsiteY3" fmla="*/ 117158 h 1171575"/>
              <a:gd name="connsiteX4" fmla="*/ 1952625 w 1952625"/>
              <a:gd name="connsiteY4" fmla="*/ 1054418 h 1171575"/>
              <a:gd name="connsiteX5" fmla="*/ 1835467 w 1952625"/>
              <a:gd name="connsiteY5" fmla="*/ 1171576 h 1171575"/>
              <a:gd name="connsiteX6" fmla="*/ 117158 w 1952625"/>
              <a:gd name="connsiteY6" fmla="*/ 1171575 h 1171575"/>
              <a:gd name="connsiteX7" fmla="*/ 0 w 1952625"/>
              <a:gd name="connsiteY7" fmla="*/ 1054417 h 1171575"/>
              <a:gd name="connsiteX8" fmla="*/ 0 w 1952625"/>
              <a:gd name="connsiteY8" fmla="*/ 117158 h 117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52625" h="1171575">
                <a:moveTo>
                  <a:pt x="0" y="117158"/>
                </a:moveTo>
                <a:cubicBezTo>
                  <a:pt x="0" y="52453"/>
                  <a:pt x="52453" y="0"/>
                  <a:pt x="117158" y="0"/>
                </a:cubicBezTo>
                <a:lnTo>
                  <a:pt x="1835468" y="0"/>
                </a:lnTo>
                <a:cubicBezTo>
                  <a:pt x="1900173" y="0"/>
                  <a:pt x="1952626" y="52453"/>
                  <a:pt x="1952626" y="117158"/>
                </a:cubicBezTo>
                <a:cubicBezTo>
                  <a:pt x="1952626" y="429578"/>
                  <a:pt x="1952625" y="741998"/>
                  <a:pt x="1952625" y="1054418"/>
                </a:cubicBezTo>
                <a:cubicBezTo>
                  <a:pt x="1952625" y="1119123"/>
                  <a:pt x="1900172" y="1171576"/>
                  <a:pt x="1835467" y="1171576"/>
                </a:cubicBezTo>
                <a:lnTo>
                  <a:pt x="117158" y="1171575"/>
                </a:lnTo>
                <a:cubicBezTo>
                  <a:pt x="52453" y="1171575"/>
                  <a:pt x="0" y="1119122"/>
                  <a:pt x="0" y="1054417"/>
                </a:cubicBezTo>
                <a:lnTo>
                  <a:pt x="0" y="117158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0" vert="horz" wrap="square" lIns="110514" tIns="110514" rIns="110514" bIns="110514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/>
              <a:t>Create Product Backlog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FBC543-0406-45DF-AFFB-BF1AB49EE9B3}"/>
              </a:ext>
            </a:extLst>
          </p:cNvPr>
          <p:cNvSpPr/>
          <p:nvPr/>
        </p:nvSpPr>
        <p:spPr>
          <a:xfrm>
            <a:off x="6324600" y="156449"/>
            <a:ext cx="1219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Product</a:t>
            </a:r>
          </a:p>
          <a:p>
            <a:pPr algn="ctr"/>
            <a:r>
              <a:rPr lang="en-US" sz="1400" dirty="0"/>
              <a:t>Vision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ACC3D5D-10A3-478C-884F-4BDB71421714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7543800" y="385049"/>
            <a:ext cx="48544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2126BE60-97F4-4953-A3BE-83501ADB5C4D}"/>
              </a:ext>
            </a:extLst>
          </p:cNvPr>
          <p:cNvSpPr/>
          <p:nvPr/>
        </p:nvSpPr>
        <p:spPr>
          <a:xfrm>
            <a:off x="8364165" y="842249"/>
            <a:ext cx="1219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Product Backlog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5E289C9-9C69-4541-ADEF-5FBB834A9135}"/>
              </a:ext>
            </a:extLst>
          </p:cNvPr>
          <p:cNvCxnSpPr>
            <a:cxnSpLocks/>
            <a:endCxn id="8" idx="0"/>
          </p:cNvCxnSpPr>
          <p:nvPr/>
        </p:nvCxnSpPr>
        <p:spPr>
          <a:xfrm flipH="1">
            <a:off x="8973765" y="551067"/>
            <a:ext cx="2" cy="29118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3C24A2B-9912-4A58-A731-4E3D618B5E04}"/>
              </a:ext>
            </a:extLst>
          </p:cNvPr>
          <p:cNvCxnSpPr>
            <a:cxnSpLocks/>
            <a:endCxn id="68" idx="0"/>
          </p:cNvCxnSpPr>
          <p:nvPr/>
        </p:nvCxnSpPr>
        <p:spPr>
          <a:xfrm>
            <a:off x="8991600" y="4960919"/>
            <a:ext cx="0" cy="14048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E3A3C67A-165B-451D-8A48-A397EC8610E9}"/>
              </a:ext>
            </a:extLst>
          </p:cNvPr>
          <p:cNvSpPr/>
          <p:nvPr/>
        </p:nvSpPr>
        <p:spPr>
          <a:xfrm>
            <a:off x="10192967" y="3882203"/>
            <a:ext cx="1219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Shippable Product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A28CC3F-E9F9-4519-9DE6-341E35C88D6E}"/>
              </a:ext>
            </a:extLst>
          </p:cNvPr>
          <p:cNvSpPr/>
          <p:nvPr/>
        </p:nvSpPr>
        <p:spPr>
          <a:xfrm>
            <a:off x="8364165" y="2594797"/>
            <a:ext cx="1219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Sprint Backlog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D4D2E9C-2700-4357-995E-2D6AED3C44C4}"/>
              </a:ext>
            </a:extLst>
          </p:cNvPr>
          <p:cNvSpPr/>
          <p:nvPr/>
        </p:nvSpPr>
        <p:spPr>
          <a:xfrm>
            <a:off x="8073653" y="4491803"/>
            <a:ext cx="1800225" cy="457200"/>
          </a:xfrm>
          <a:custGeom>
            <a:avLst/>
            <a:gdLst>
              <a:gd name="connsiteX0" fmla="*/ 0 w 1952625"/>
              <a:gd name="connsiteY0" fmla="*/ 117158 h 1171575"/>
              <a:gd name="connsiteX1" fmla="*/ 117158 w 1952625"/>
              <a:gd name="connsiteY1" fmla="*/ 0 h 1171575"/>
              <a:gd name="connsiteX2" fmla="*/ 1835468 w 1952625"/>
              <a:gd name="connsiteY2" fmla="*/ 0 h 1171575"/>
              <a:gd name="connsiteX3" fmla="*/ 1952626 w 1952625"/>
              <a:gd name="connsiteY3" fmla="*/ 117158 h 1171575"/>
              <a:gd name="connsiteX4" fmla="*/ 1952625 w 1952625"/>
              <a:gd name="connsiteY4" fmla="*/ 1054418 h 1171575"/>
              <a:gd name="connsiteX5" fmla="*/ 1835467 w 1952625"/>
              <a:gd name="connsiteY5" fmla="*/ 1171576 h 1171575"/>
              <a:gd name="connsiteX6" fmla="*/ 117158 w 1952625"/>
              <a:gd name="connsiteY6" fmla="*/ 1171575 h 1171575"/>
              <a:gd name="connsiteX7" fmla="*/ 0 w 1952625"/>
              <a:gd name="connsiteY7" fmla="*/ 1054417 h 1171575"/>
              <a:gd name="connsiteX8" fmla="*/ 0 w 1952625"/>
              <a:gd name="connsiteY8" fmla="*/ 117158 h 117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52625" h="1171575">
                <a:moveTo>
                  <a:pt x="0" y="117158"/>
                </a:moveTo>
                <a:cubicBezTo>
                  <a:pt x="0" y="52453"/>
                  <a:pt x="52453" y="0"/>
                  <a:pt x="117158" y="0"/>
                </a:cubicBezTo>
                <a:lnTo>
                  <a:pt x="1835468" y="0"/>
                </a:lnTo>
                <a:cubicBezTo>
                  <a:pt x="1900173" y="0"/>
                  <a:pt x="1952626" y="52453"/>
                  <a:pt x="1952626" y="117158"/>
                </a:cubicBezTo>
                <a:cubicBezTo>
                  <a:pt x="1952626" y="429578"/>
                  <a:pt x="1952625" y="741998"/>
                  <a:pt x="1952625" y="1054418"/>
                </a:cubicBezTo>
                <a:cubicBezTo>
                  <a:pt x="1952625" y="1119123"/>
                  <a:pt x="1900172" y="1171576"/>
                  <a:pt x="1835467" y="1171576"/>
                </a:cubicBezTo>
                <a:lnTo>
                  <a:pt x="117158" y="1171575"/>
                </a:lnTo>
                <a:cubicBezTo>
                  <a:pt x="52453" y="1171575"/>
                  <a:pt x="0" y="1119122"/>
                  <a:pt x="0" y="1054417"/>
                </a:cubicBezTo>
                <a:lnTo>
                  <a:pt x="0" y="117158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spcFirstLastPara="0" vert="horz" wrap="square" lIns="110514" tIns="110514" rIns="110514" bIns="110514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/>
              <a:t>Sprint Review</a:t>
            </a:r>
          </a:p>
        </p:txBody>
      </p: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AA0A4D92-CC3F-44F7-AE82-883E132CA82B}"/>
              </a:ext>
            </a:extLst>
          </p:cNvPr>
          <p:cNvCxnSpPr>
            <a:cxnSpLocks/>
            <a:stCxn id="75" idx="1"/>
            <a:endCxn id="42" idx="1"/>
          </p:cNvCxnSpPr>
          <p:nvPr/>
        </p:nvCxnSpPr>
        <p:spPr>
          <a:xfrm rot="10800000">
            <a:off x="8821363" y="1634872"/>
            <a:ext cx="12700" cy="4918328"/>
          </a:xfrm>
          <a:prstGeom prst="bentConnector3">
            <a:avLst>
              <a:gd name="adj1" fmla="val 18376748"/>
            </a:avLst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CB5D0B4-C1F9-4461-87C3-12B66454BE6F}"/>
              </a:ext>
            </a:extLst>
          </p:cNvPr>
          <p:cNvCxnSpPr>
            <a:cxnSpLocks/>
            <a:stCxn id="8" idx="2"/>
            <a:endCxn id="42" idx="0"/>
          </p:cNvCxnSpPr>
          <p:nvPr/>
        </p:nvCxnSpPr>
        <p:spPr>
          <a:xfrm flipH="1">
            <a:off x="8973763" y="1299449"/>
            <a:ext cx="2" cy="183023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B669A57-FAEF-4E30-8D4B-C0F40F9B5AE4}"/>
              </a:ext>
            </a:extLst>
          </p:cNvPr>
          <p:cNvCxnSpPr>
            <a:cxnSpLocks/>
            <a:endCxn id="15" idx="0"/>
          </p:cNvCxnSpPr>
          <p:nvPr/>
        </p:nvCxnSpPr>
        <p:spPr>
          <a:xfrm flipH="1">
            <a:off x="8973765" y="2383254"/>
            <a:ext cx="2" cy="211543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FC00A2A-4A51-46CA-9B49-F1C851AA3689}"/>
              </a:ext>
            </a:extLst>
          </p:cNvPr>
          <p:cNvCxnSpPr>
            <a:cxnSpLocks/>
            <a:stCxn id="15" idx="2"/>
          </p:cNvCxnSpPr>
          <p:nvPr/>
        </p:nvCxnSpPr>
        <p:spPr>
          <a:xfrm>
            <a:off x="8973765" y="3051997"/>
            <a:ext cx="0" cy="148403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6F462783-BD52-4E45-9D1F-795FE682A70A}"/>
              </a:ext>
            </a:extLst>
          </p:cNvPr>
          <p:cNvSpPr/>
          <p:nvPr/>
        </p:nvSpPr>
        <p:spPr>
          <a:xfrm>
            <a:off x="8073654" y="3200400"/>
            <a:ext cx="1800225" cy="457200"/>
          </a:xfrm>
          <a:custGeom>
            <a:avLst/>
            <a:gdLst>
              <a:gd name="connsiteX0" fmla="*/ 0 w 1952625"/>
              <a:gd name="connsiteY0" fmla="*/ 117158 h 1171575"/>
              <a:gd name="connsiteX1" fmla="*/ 117158 w 1952625"/>
              <a:gd name="connsiteY1" fmla="*/ 0 h 1171575"/>
              <a:gd name="connsiteX2" fmla="*/ 1835468 w 1952625"/>
              <a:gd name="connsiteY2" fmla="*/ 0 h 1171575"/>
              <a:gd name="connsiteX3" fmla="*/ 1952626 w 1952625"/>
              <a:gd name="connsiteY3" fmla="*/ 117158 h 1171575"/>
              <a:gd name="connsiteX4" fmla="*/ 1952625 w 1952625"/>
              <a:gd name="connsiteY4" fmla="*/ 1054418 h 1171575"/>
              <a:gd name="connsiteX5" fmla="*/ 1835467 w 1952625"/>
              <a:gd name="connsiteY5" fmla="*/ 1171576 h 1171575"/>
              <a:gd name="connsiteX6" fmla="*/ 117158 w 1952625"/>
              <a:gd name="connsiteY6" fmla="*/ 1171575 h 1171575"/>
              <a:gd name="connsiteX7" fmla="*/ 0 w 1952625"/>
              <a:gd name="connsiteY7" fmla="*/ 1054417 h 1171575"/>
              <a:gd name="connsiteX8" fmla="*/ 0 w 1952625"/>
              <a:gd name="connsiteY8" fmla="*/ 117158 h 117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52625" h="1171575">
                <a:moveTo>
                  <a:pt x="0" y="117158"/>
                </a:moveTo>
                <a:cubicBezTo>
                  <a:pt x="0" y="52453"/>
                  <a:pt x="52453" y="0"/>
                  <a:pt x="117158" y="0"/>
                </a:cubicBezTo>
                <a:lnTo>
                  <a:pt x="1835468" y="0"/>
                </a:lnTo>
                <a:cubicBezTo>
                  <a:pt x="1900173" y="0"/>
                  <a:pt x="1952626" y="52453"/>
                  <a:pt x="1952626" y="117158"/>
                </a:cubicBezTo>
                <a:cubicBezTo>
                  <a:pt x="1952626" y="429578"/>
                  <a:pt x="1952625" y="741998"/>
                  <a:pt x="1952625" y="1054418"/>
                </a:cubicBezTo>
                <a:cubicBezTo>
                  <a:pt x="1952625" y="1119123"/>
                  <a:pt x="1900172" y="1171576"/>
                  <a:pt x="1835467" y="1171576"/>
                </a:cubicBezTo>
                <a:lnTo>
                  <a:pt x="117158" y="1171575"/>
                </a:lnTo>
                <a:cubicBezTo>
                  <a:pt x="52453" y="1171575"/>
                  <a:pt x="0" y="1119122"/>
                  <a:pt x="0" y="1054417"/>
                </a:cubicBezTo>
                <a:lnTo>
                  <a:pt x="0" y="117158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spcFirstLastPara="0" vert="horz" wrap="square" lIns="110514" tIns="110514" rIns="110514" bIns="110514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/>
              <a:t>Sprint Execution</a:t>
            </a:r>
          </a:p>
        </p:txBody>
      </p:sp>
      <p:sp>
        <p:nvSpPr>
          <p:cNvPr id="42" name="Flowchart: Decision 41">
            <a:extLst>
              <a:ext uri="{FF2B5EF4-FFF2-40B4-BE49-F238E27FC236}">
                <a16:creationId xmlns:a16="http://schemas.microsoft.com/office/drawing/2014/main" id="{A7A08FD3-E636-4C92-BF44-06C50388426C}"/>
              </a:ext>
            </a:extLst>
          </p:cNvPr>
          <p:cNvSpPr/>
          <p:nvPr/>
        </p:nvSpPr>
        <p:spPr>
          <a:xfrm>
            <a:off x="8821363" y="1482472"/>
            <a:ext cx="304800" cy="304800"/>
          </a:xfrm>
          <a:prstGeom prst="flowChartDecis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EB116FEE-BD63-49E7-AD5B-BB8D05D665DC}"/>
              </a:ext>
            </a:extLst>
          </p:cNvPr>
          <p:cNvCxnSpPr>
            <a:cxnSpLocks/>
            <a:stCxn id="42" idx="2"/>
          </p:cNvCxnSpPr>
          <p:nvPr/>
        </p:nvCxnSpPr>
        <p:spPr>
          <a:xfrm>
            <a:off x="8973763" y="1787272"/>
            <a:ext cx="0" cy="170063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44420A6F-8620-4764-ACCB-DA20D522E924}"/>
              </a:ext>
            </a:extLst>
          </p:cNvPr>
          <p:cNvSpPr/>
          <p:nvPr/>
        </p:nvSpPr>
        <p:spPr>
          <a:xfrm>
            <a:off x="8367595" y="3882203"/>
            <a:ext cx="1219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Product Backlog</a:t>
            </a:r>
          </a:p>
        </p:txBody>
      </p:sp>
      <p:cxnSp>
        <p:nvCxnSpPr>
          <p:cNvPr id="65" name="Connector: Elbow 64">
            <a:extLst>
              <a:ext uri="{FF2B5EF4-FFF2-40B4-BE49-F238E27FC236}">
                <a16:creationId xmlns:a16="http://schemas.microsoft.com/office/drawing/2014/main" id="{9180E9C1-89D2-4644-AAF6-45146457760B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9873878" y="3429000"/>
            <a:ext cx="928689" cy="453203"/>
          </a:xfrm>
          <a:prstGeom prst="bentConnector2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id="{DCB2FFD7-5F64-46A9-B9C2-0F743E42A566}"/>
              </a:ext>
            </a:extLst>
          </p:cNvPr>
          <p:cNvSpPr/>
          <p:nvPr/>
        </p:nvSpPr>
        <p:spPr>
          <a:xfrm>
            <a:off x="6775708" y="3882203"/>
            <a:ext cx="1219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Sprint Backlog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1F8F5AA3-E375-4E55-B522-27D615997FB2}"/>
              </a:ext>
            </a:extLst>
          </p:cNvPr>
          <p:cNvSpPr/>
          <p:nvPr/>
        </p:nvSpPr>
        <p:spPr>
          <a:xfrm>
            <a:off x="8096465" y="5711003"/>
            <a:ext cx="1800225" cy="4572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spcFirstLastPara="0" vert="horz" wrap="square" lIns="110514" tIns="110514" rIns="110514" bIns="110514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/>
              <a:t>Sprint Retrospective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239153D7-FEF9-4985-B802-C6421896DFCC}"/>
              </a:ext>
            </a:extLst>
          </p:cNvPr>
          <p:cNvSpPr/>
          <p:nvPr/>
        </p:nvSpPr>
        <p:spPr>
          <a:xfrm>
            <a:off x="8382000" y="5101403"/>
            <a:ext cx="1219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Product Backlog</a:t>
            </a:r>
          </a:p>
        </p:txBody>
      </p:sp>
      <p:sp>
        <p:nvSpPr>
          <p:cNvPr id="75" name="Flowchart: Decision 74">
            <a:extLst>
              <a:ext uri="{FF2B5EF4-FFF2-40B4-BE49-F238E27FC236}">
                <a16:creationId xmlns:a16="http://schemas.microsoft.com/office/drawing/2014/main" id="{523B001E-6D9F-4BE7-A380-DA79DEF5073B}"/>
              </a:ext>
            </a:extLst>
          </p:cNvPr>
          <p:cNvSpPr/>
          <p:nvPr/>
        </p:nvSpPr>
        <p:spPr>
          <a:xfrm>
            <a:off x="8821363" y="6400800"/>
            <a:ext cx="304800" cy="304800"/>
          </a:xfrm>
          <a:prstGeom prst="flowChartDecis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C8E155B0-F4F5-4C3D-B9AD-1315997ECD37}"/>
              </a:ext>
            </a:extLst>
          </p:cNvPr>
          <p:cNvCxnSpPr>
            <a:cxnSpLocks/>
            <a:endCxn id="56" idx="0"/>
          </p:cNvCxnSpPr>
          <p:nvPr/>
        </p:nvCxnSpPr>
        <p:spPr>
          <a:xfrm>
            <a:off x="8973763" y="3657600"/>
            <a:ext cx="3432" cy="224603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AAC88828-94D3-43E7-9C01-212DE9DEF1ED}"/>
              </a:ext>
            </a:extLst>
          </p:cNvPr>
          <p:cNvCxnSpPr>
            <a:cxnSpLocks/>
            <a:stCxn id="56" idx="2"/>
          </p:cNvCxnSpPr>
          <p:nvPr/>
        </p:nvCxnSpPr>
        <p:spPr>
          <a:xfrm flipH="1">
            <a:off x="8973763" y="4339403"/>
            <a:ext cx="3432" cy="16431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3FF8339D-44C6-4E67-A3C4-CF2BB797A3CE}"/>
              </a:ext>
            </a:extLst>
          </p:cNvPr>
          <p:cNvCxnSpPr>
            <a:cxnSpLocks/>
            <a:stCxn id="68" idx="2"/>
          </p:cNvCxnSpPr>
          <p:nvPr/>
        </p:nvCxnSpPr>
        <p:spPr>
          <a:xfrm>
            <a:off x="8991600" y="5558603"/>
            <a:ext cx="1" cy="15240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5D2B836D-C33D-4564-8DF8-11F22AE7E459}"/>
              </a:ext>
            </a:extLst>
          </p:cNvPr>
          <p:cNvCxnSpPr>
            <a:cxnSpLocks/>
            <a:endCxn id="75" idx="0"/>
          </p:cNvCxnSpPr>
          <p:nvPr/>
        </p:nvCxnSpPr>
        <p:spPr>
          <a:xfrm>
            <a:off x="8973763" y="6168203"/>
            <a:ext cx="0" cy="23259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719E334-F543-4B70-B7C9-D4CA8F363043}"/>
              </a:ext>
            </a:extLst>
          </p:cNvPr>
          <p:cNvSpPr/>
          <p:nvPr/>
        </p:nvSpPr>
        <p:spPr>
          <a:xfrm>
            <a:off x="8073653" y="1957335"/>
            <a:ext cx="1800225" cy="457200"/>
          </a:xfrm>
          <a:custGeom>
            <a:avLst/>
            <a:gdLst>
              <a:gd name="connsiteX0" fmla="*/ 0 w 1952625"/>
              <a:gd name="connsiteY0" fmla="*/ 117158 h 1171575"/>
              <a:gd name="connsiteX1" fmla="*/ 117158 w 1952625"/>
              <a:gd name="connsiteY1" fmla="*/ 0 h 1171575"/>
              <a:gd name="connsiteX2" fmla="*/ 1835468 w 1952625"/>
              <a:gd name="connsiteY2" fmla="*/ 0 h 1171575"/>
              <a:gd name="connsiteX3" fmla="*/ 1952626 w 1952625"/>
              <a:gd name="connsiteY3" fmla="*/ 117158 h 1171575"/>
              <a:gd name="connsiteX4" fmla="*/ 1952625 w 1952625"/>
              <a:gd name="connsiteY4" fmla="*/ 1054418 h 1171575"/>
              <a:gd name="connsiteX5" fmla="*/ 1835467 w 1952625"/>
              <a:gd name="connsiteY5" fmla="*/ 1171576 h 1171575"/>
              <a:gd name="connsiteX6" fmla="*/ 117158 w 1952625"/>
              <a:gd name="connsiteY6" fmla="*/ 1171575 h 1171575"/>
              <a:gd name="connsiteX7" fmla="*/ 0 w 1952625"/>
              <a:gd name="connsiteY7" fmla="*/ 1054417 h 1171575"/>
              <a:gd name="connsiteX8" fmla="*/ 0 w 1952625"/>
              <a:gd name="connsiteY8" fmla="*/ 117158 h 117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52625" h="1171575">
                <a:moveTo>
                  <a:pt x="0" y="117158"/>
                </a:moveTo>
                <a:cubicBezTo>
                  <a:pt x="0" y="52453"/>
                  <a:pt x="52453" y="0"/>
                  <a:pt x="117158" y="0"/>
                </a:cubicBezTo>
                <a:lnTo>
                  <a:pt x="1835468" y="0"/>
                </a:lnTo>
                <a:cubicBezTo>
                  <a:pt x="1900173" y="0"/>
                  <a:pt x="1952626" y="52453"/>
                  <a:pt x="1952626" y="117158"/>
                </a:cubicBezTo>
                <a:cubicBezTo>
                  <a:pt x="1952626" y="429578"/>
                  <a:pt x="1952625" y="741998"/>
                  <a:pt x="1952625" y="1054418"/>
                </a:cubicBezTo>
                <a:cubicBezTo>
                  <a:pt x="1952625" y="1119123"/>
                  <a:pt x="1900172" y="1171576"/>
                  <a:pt x="1835467" y="1171576"/>
                </a:cubicBezTo>
                <a:lnTo>
                  <a:pt x="117158" y="1171575"/>
                </a:lnTo>
                <a:cubicBezTo>
                  <a:pt x="52453" y="1171575"/>
                  <a:pt x="0" y="1119122"/>
                  <a:pt x="0" y="1054417"/>
                </a:cubicBezTo>
                <a:lnTo>
                  <a:pt x="0" y="117158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spcFirstLastPara="0" vert="horz" wrap="square" lIns="110514" tIns="110514" rIns="110514" bIns="110514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/>
              <a:t>Sprint Planning</a:t>
            </a:r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6A1ABB04-EBE0-42F9-BF93-7C4FD57CE1D2}"/>
              </a:ext>
            </a:extLst>
          </p:cNvPr>
          <p:cNvCxnSpPr>
            <a:stCxn id="75" idx="3"/>
          </p:cNvCxnSpPr>
          <p:nvPr/>
        </p:nvCxnSpPr>
        <p:spPr>
          <a:xfrm>
            <a:off x="9126163" y="6553200"/>
            <a:ext cx="1676404" cy="0"/>
          </a:xfrm>
          <a:prstGeom prst="straightConnector1">
            <a:avLst/>
          </a:prstGeom>
          <a:ln w="25400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or: Elbow 97">
            <a:extLst>
              <a:ext uri="{FF2B5EF4-FFF2-40B4-BE49-F238E27FC236}">
                <a16:creationId xmlns:a16="http://schemas.microsoft.com/office/drawing/2014/main" id="{5DAE065A-C3CE-4F23-B24C-32F9F5C570EA}"/>
              </a:ext>
            </a:extLst>
          </p:cNvPr>
          <p:cNvCxnSpPr>
            <a:cxnSpLocks/>
            <a:endCxn id="66" idx="0"/>
          </p:cNvCxnSpPr>
          <p:nvPr/>
        </p:nvCxnSpPr>
        <p:spPr>
          <a:xfrm rot="10800000" flipV="1">
            <a:off x="7385309" y="3432997"/>
            <a:ext cx="688345" cy="449206"/>
          </a:xfrm>
          <a:prstGeom prst="bentConnector2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ctor: Elbow 101">
            <a:extLst>
              <a:ext uri="{FF2B5EF4-FFF2-40B4-BE49-F238E27FC236}">
                <a16:creationId xmlns:a16="http://schemas.microsoft.com/office/drawing/2014/main" id="{A464891D-3CD6-4CA4-8655-5B654E6FE98F}"/>
              </a:ext>
            </a:extLst>
          </p:cNvPr>
          <p:cNvCxnSpPr>
            <a:cxnSpLocks/>
            <a:stCxn id="14" idx="2"/>
          </p:cNvCxnSpPr>
          <p:nvPr/>
        </p:nvCxnSpPr>
        <p:spPr>
          <a:xfrm rot="5400000">
            <a:off x="10157865" y="4075701"/>
            <a:ext cx="381000" cy="908404"/>
          </a:xfrm>
          <a:prstGeom prst="bentConnector2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ctor: Elbow 104">
            <a:extLst>
              <a:ext uri="{FF2B5EF4-FFF2-40B4-BE49-F238E27FC236}">
                <a16:creationId xmlns:a16="http://schemas.microsoft.com/office/drawing/2014/main" id="{9AD1F10C-6AD7-4FC5-BC33-5906E2778A44}"/>
              </a:ext>
            </a:extLst>
          </p:cNvPr>
          <p:cNvCxnSpPr>
            <a:cxnSpLocks/>
            <a:stCxn id="66" idx="2"/>
          </p:cNvCxnSpPr>
          <p:nvPr/>
        </p:nvCxnSpPr>
        <p:spPr>
          <a:xfrm rot="16200000" flipH="1">
            <a:off x="6940786" y="4783924"/>
            <a:ext cx="1600200" cy="711157"/>
          </a:xfrm>
          <a:prstGeom prst="bentConnector2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>
            <a:extLst>
              <a:ext uri="{FF2B5EF4-FFF2-40B4-BE49-F238E27FC236}">
                <a16:creationId xmlns:a16="http://schemas.microsoft.com/office/drawing/2014/main" id="{53B74237-B025-402A-9627-03399C325D83}"/>
              </a:ext>
            </a:extLst>
          </p:cNvPr>
          <p:cNvSpPr txBox="1"/>
          <p:nvPr/>
        </p:nvSpPr>
        <p:spPr>
          <a:xfrm>
            <a:off x="9144000" y="6214646"/>
            <a:ext cx="15418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Project Done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FC67B743-6F32-4BF2-A2E2-FD705FAC4984}"/>
              </a:ext>
            </a:extLst>
          </p:cNvPr>
          <p:cNvSpPr txBox="1"/>
          <p:nvPr/>
        </p:nvSpPr>
        <p:spPr>
          <a:xfrm>
            <a:off x="6840912" y="6214646"/>
            <a:ext cx="1787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Project Not Done</a:t>
            </a:r>
          </a:p>
        </p:txBody>
      </p:sp>
    </p:spTree>
    <p:extLst>
      <p:ext uri="{BB962C8B-B14F-4D97-AF65-F5344CB8AC3E}">
        <p14:creationId xmlns:p14="http://schemas.microsoft.com/office/powerpoint/2010/main" val="426230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2E898-84D2-417B-95DD-B60FCB57A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3DC72-D704-42AD-AE72-EB55123D0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Recall that agile methods are built around a product backlog, containing high-level descriptions of the desired features of the product</a:t>
            </a:r>
          </a:p>
          <a:p>
            <a:pPr lvl="1"/>
            <a:r>
              <a:rPr lang="en-US" dirty="0"/>
              <a:t>Items can be added to or removed from the product backlog at any time</a:t>
            </a:r>
          </a:p>
          <a:p>
            <a:r>
              <a:rPr lang="en-US" dirty="0"/>
              <a:t>Some of the product backlog is chosen for a sprint</a:t>
            </a:r>
          </a:p>
          <a:p>
            <a:pPr lvl="1"/>
            <a:r>
              <a:rPr lang="en-US" dirty="0"/>
              <a:t>Making the </a:t>
            </a:r>
            <a:r>
              <a:rPr lang="en-US" b="1" dirty="0"/>
              <a:t>sprint backlog</a:t>
            </a:r>
          </a:p>
          <a:p>
            <a:r>
              <a:rPr lang="en-US" dirty="0"/>
              <a:t>The sprint backlog is implemented, making a new shippable product</a:t>
            </a:r>
          </a:p>
          <a:p>
            <a:r>
              <a:rPr lang="en-US" dirty="0"/>
              <a:t>A </a:t>
            </a:r>
            <a:r>
              <a:rPr lang="en-US" b="1" dirty="0"/>
              <a:t>sprint review</a:t>
            </a:r>
            <a:r>
              <a:rPr lang="en-US" dirty="0"/>
              <a:t> allows customers to give feedback on the product</a:t>
            </a:r>
          </a:p>
          <a:p>
            <a:r>
              <a:rPr lang="en-US" dirty="0"/>
              <a:t>The </a:t>
            </a:r>
            <a:r>
              <a:rPr lang="en-US" b="1" dirty="0"/>
              <a:t>sprint retrospective</a:t>
            </a:r>
            <a:r>
              <a:rPr lang="en-US" dirty="0"/>
              <a:t> is used to figure out how to do the next sprint better</a:t>
            </a:r>
          </a:p>
        </p:txBody>
      </p:sp>
    </p:spTree>
    <p:extLst>
      <p:ext uri="{BB962C8B-B14F-4D97-AF65-F5344CB8AC3E}">
        <p14:creationId xmlns:p14="http://schemas.microsoft.com/office/powerpoint/2010/main" val="395682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63793-B2D3-46F2-BEBE-C7A25ADFF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Scrum roles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2860D-1D58-4EEC-B09F-83139EAB3A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Product owner (PO)</a:t>
            </a:r>
          </a:p>
          <a:p>
            <a:pPr lvl="1"/>
            <a:r>
              <a:rPr lang="en-US" dirty="0"/>
              <a:t>Responsible for what's in the product</a:t>
            </a:r>
          </a:p>
          <a:p>
            <a:pPr lvl="1"/>
            <a:r>
              <a:rPr lang="en-US" dirty="0"/>
              <a:t>Customer representative to the other developers</a:t>
            </a:r>
          </a:p>
          <a:p>
            <a:pPr lvl="1"/>
            <a:r>
              <a:rPr lang="en-US" dirty="0"/>
              <a:t>Updates the product backlog</a:t>
            </a:r>
          </a:p>
          <a:p>
            <a:r>
              <a:rPr lang="en-US" b="1" dirty="0"/>
              <a:t>Scrum master (SM)</a:t>
            </a:r>
          </a:p>
          <a:p>
            <a:pPr lvl="1"/>
            <a:r>
              <a:rPr lang="en-US" dirty="0"/>
              <a:t>Guides the team through the Scrum process</a:t>
            </a:r>
          </a:p>
          <a:p>
            <a:pPr lvl="1"/>
            <a:r>
              <a:rPr lang="en-US" dirty="0"/>
              <a:t>Facilitator and coach</a:t>
            </a:r>
          </a:p>
          <a:p>
            <a:pPr lvl="1"/>
            <a:r>
              <a:rPr lang="en-US" dirty="0"/>
              <a:t>Protects the team from outside interference</a:t>
            </a:r>
          </a:p>
          <a:p>
            <a:r>
              <a:rPr lang="en-US" b="1" dirty="0"/>
              <a:t>Team members</a:t>
            </a:r>
          </a:p>
          <a:p>
            <a:pPr lvl="1"/>
            <a:r>
              <a:rPr lang="en-US" dirty="0"/>
              <a:t>People who decide how to build the project and build it</a:t>
            </a:r>
          </a:p>
          <a:p>
            <a:pPr lvl="1"/>
            <a:r>
              <a:rPr lang="en-US" dirty="0"/>
              <a:t>Typically, everyone works on everything</a:t>
            </a:r>
          </a:p>
        </p:txBody>
      </p:sp>
    </p:spTree>
    <p:extLst>
      <p:ext uri="{BB962C8B-B14F-4D97-AF65-F5344CB8AC3E}">
        <p14:creationId xmlns:p14="http://schemas.microsoft.com/office/powerpoint/2010/main" val="102408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0303A-4A2C-4195-8A4C-108B80412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Scrum artifacts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8A055-9375-4184-B365-94645F13F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Product backlog</a:t>
            </a:r>
          </a:p>
          <a:p>
            <a:pPr lvl="1"/>
            <a:r>
              <a:rPr lang="en-US" dirty="0"/>
              <a:t>A prioritized list of product features that haven't been implemented yet</a:t>
            </a:r>
          </a:p>
          <a:p>
            <a:pPr lvl="1"/>
            <a:r>
              <a:rPr lang="en-US" b="1" dirty="0"/>
              <a:t>Product backlog items (PBIs)</a:t>
            </a:r>
            <a:r>
              <a:rPr lang="en-US" dirty="0"/>
              <a:t> are the elements of this list</a:t>
            </a:r>
          </a:p>
          <a:p>
            <a:pPr lvl="1"/>
            <a:r>
              <a:rPr lang="en-US" dirty="0"/>
              <a:t>Priorities are based on business value</a:t>
            </a:r>
          </a:p>
          <a:p>
            <a:r>
              <a:rPr lang="en-US" b="1" dirty="0"/>
              <a:t>Sprint backlog</a:t>
            </a:r>
          </a:p>
          <a:p>
            <a:pPr lvl="1"/>
            <a:r>
              <a:rPr lang="en-US" dirty="0"/>
              <a:t>Subset of PBIs</a:t>
            </a:r>
          </a:p>
          <a:p>
            <a:pPr lvl="1"/>
            <a:r>
              <a:rPr lang="en-US" dirty="0"/>
              <a:t>Tasks needed to complete them</a:t>
            </a:r>
          </a:p>
          <a:p>
            <a:pPr lvl="1"/>
            <a:r>
              <a:rPr lang="en-US" dirty="0"/>
              <a:t>Estimates of effort needed for each one</a:t>
            </a:r>
          </a:p>
          <a:p>
            <a:r>
              <a:rPr lang="en-US" b="1" dirty="0"/>
              <a:t>Potentially shippable increment (PSI)</a:t>
            </a:r>
          </a:p>
          <a:p>
            <a:pPr lvl="1"/>
            <a:r>
              <a:rPr lang="en-US" dirty="0"/>
              <a:t>Product that could be shipped to the customer (though maybe without all the desired features)</a:t>
            </a:r>
          </a:p>
          <a:p>
            <a:pPr lvl="1"/>
            <a:r>
              <a:rPr lang="en-US" dirty="0"/>
              <a:t>A PBI on the sprint backlog that wasn't finished goes back into the product backlog</a:t>
            </a:r>
          </a:p>
        </p:txBody>
      </p:sp>
    </p:spTree>
    <p:extLst>
      <p:ext uri="{BB962C8B-B14F-4D97-AF65-F5344CB8AC3E}">
        <p14:creationId xmlns:p14="http://schemas.microsoft.com/office/powerpoint/2010/main" val="282300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78AAFA-F1A8-4517-821E-9036ECDB2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D6917F-7B82-47E4-817D-917D6F5A37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33054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53E1D-6E7C-4E6F-ACE3-FA99D379B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Scrum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6F29C-B930-4DFA-B1F3-66B8A3660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5192"/>
            <a:ext cx="10972800" cy="4625609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/>
              <a:t>Product backlog creation</a:t>
            </a:r>
          </a:p>
          <a:p>
            <a:pPr lvl="1"/>
            <a:r>
              <a:rPr lang="en-US" dirty="0"/>
              <a:t>The PO creates the product backlog for the first time, using customer input</a:t>
            </a:r>
          </a:p>
          <a:p>
            <a:r>
              <a:rPr lang="en-US" b="1" dirty="0"/>
              <a:t>Product backlog refinement</a:t>
            </a:r>
          </a:p>
          <a:p>
            <a:pPr lvl="1"/>
            <a:r>
              <a:rPr lang="en-US" dirty="0"/>
              <a:t>The PO constantly adds and deletes PBIs from the product backlog based on feedback from stakeholders</a:t>
            </a:r>
          </a:p>
          <a:p>
            <a:r>
              <a:rPr lang="en-US" b="1" dirty="0"/>
              <a:t>Sprint planning</a:t>
            </a:r>
          </a:p>
          <a:p>
            <a:pPr lvl="1"/>
            <a:r>
              <a:rPr lang="en-US" dirty="0"/>
              <a:t>The PO, SM, and other team members select PBIs, maybe with a particular sprint goal</a:t>
            </a:r>
          </a:p>
          <a:p>
            <a:pPr lvl="1"/>
            <a:r>
              <a:rPr lang="en-US" dirty="0"/>
              <a:t>PBIs are chosen by priority, taking into account how much can be done by estimating the work for the tasks for a PBI</a:t>
            </a:r>
          </a:p>
          <a:p>
            <a:r>
              <a:rPr lang="en-US" b="1" dirty="0"/>
              <a:t>Sprint execution</a:t>
            </a:r>
          </a:p>
          <a:p>
            <a:pPr lvl="1"/>
            <a:r>
              <a:rPr lang="en-US" dirty="0"/>
              <a:t>Everyone performs the tasks to implement the sprint backlog PBIs</a:t>
            </a:r>
          </a:p>
          <a:p>
            <a:r>
              <a:rPr lang="en-US" b="1" dirty="0"/>
              <a:t>Sprint review</a:t>
            </a:r>
          </a:p>
          <a:p>
            <a:pPr lvl="1"/>
            <a:r>
              <a:rPr lang="en-US" dirty="0"/>
              <a:t>A product demo where stakeholders discuss what was added and how they feel about it</a:t>
            </a:r>
          </a:p>
          <a:p>
            <a:pPr lvl="1"/>
            <a:r>
              <a:rPr lang="en-US" dirty="0"/>
              <a:t>Goal: improving the product</a:t>
            </a:r>
          </a:p>
          <a:p>
            <a:r>
              <a:rPr lang="en-US" b="1" dirty="0"/>
              <a:t>Sprint retrospective</a:t>
            </a:r>
          </a:p>
          <a:p>
            <a:pPr lvl="1"/>
            <a:r>
              <a:rPr lang="en-US" dirty="0"/>
              <a:t>The team discusses what went well, what didn't, and how the next sprint can be better</a:t>
            </a:r>
          </a:p>
          <a:p>
            <a:pPr lvl="1"/>
            <a:r>
              <a:rPr lang="en-US" dirty="0"/>
              <a:t>Goal: improving the process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33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31E96-FF55-412A-85B8-A6803C225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the product backlog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2419A-D27D-4087-91E0-228B47DF8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product backlog is a prioritized list of PBIs</a:t>
            </a:r>
          </a:p>
          <a:p>
            <a:r>
              <a:rPr lang="en-US" dirty="0"/>
              <a:t>Each PBI consists of</a:t>
            </a:r>
          </a:p>
          <a:p>
            <a:pPr lvl="1"/>
            <a:r>
              <a:rPr lang="en-US" dirty="0"/>
              <a:t>Specification</a:t>
            </a:r>
          </a:p>
          <a:p>
            <a:pPr lvl="1"/>
            <a:r>
              <a:rPr lang="en-US" dirty="0"/>
              <a:t>Priority</a:t>
            </a:r>
          </a:p>
          <a:p>
            <a:pPr lvl="1"/>
            <a:r>
              <a:rPr lang="en-US" dirty="0"/>
              <a:t>Estimate of effort</a:t>
            </a:r>
          </a:p>
          <a:p>
            <a:pPr lvl="1"/>
            <a:r>
              <a:rPr lang="en-US" dirty="0"/>
              <a:t>Acceptance criteria</a:t>
            </a:r>
          </a:p>
        </p:txBody>
      </p:sp>
    </p:spTree>
    <p:extLst>
      <p:ext uri="{BB962C8B-B14F-4D97-AF65-F5344CB8AC3E}">
        <p14:creationId xmlns:p14="http://schemas.microsoft.com/office/powerpoint/2010/main" val="284392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D4CDF-FCE8-43D0-8AEE-16071D78B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PBI priorities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B1D58-3497-43CE-8E04-B09ECA035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addition to the specification of functionality, every PBI should have a priority</a:t>
            </a:r>
          </a:p>
          <a:p>
            <a:r>
              <a:rPr lang="en-US" dirty="0"/>
              <a:t>Priorities express how important the PBI is and can be expressed as a number or a rubric (low, medium, high, critical)</a:t>
            </a:r>
          </a:p>
          <a:p>
            <a:r>
              <a:rPr lang="en-US" dirty="0"/>
              <a:t>The PO sets the priorities based on stakeholder feedback</a:t>
            </a:r>
          </a:p>
          <a:p>
            <a:r>
              <a:rPr lang="en-US" dirty="0"/>
              <a:t>Dependencies also determine priorities:  If X is needed for Y, then the priority of X must be at least as high as Y</a:t>
            </a:r>
          </a:p>
          <a:p>
            <a:r>
              <a:rPr lang="en-US" dirty="0"/>
              <a:t>High-priority PBIs should be small enough to do in a single sprint</a:t>
            </a:r>
          </a:p>
        </p:txBody>
      </p:sp>
    </p:spTree>
    <p:extLst>
      <p:ext uri="{BB962C8B-B14F-4D97-AF65-F5344CB8AC3E}">
        <p14:creationId xmlns:p14="http://schemas.microsoft.com/office/powerpoint/2010/main" val="325870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E61BB-C537-47D7-8D76-07A05BBED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PBI effort estimates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0A134-F708-4BBB-995B-5EDD72E2D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PBI must have an effort estimate</a:t>
            </a:r>
          </a:p>
          <a:p>
            <a:r>
              <a:rPr lang="en-US" dirty="0"/>
              <a:t>High-priority, </a:t>
            </a:r>
            <a:r>
              <a:rPr lang="en-US" dirty="0" err="1"/>
              <a:t>sprintable</a:t>
            </a:r>
            <a:r>
              <a:rPr lang="en-US" dirty="0"/>
              <a:t> PBIs need precise estimates (such as person-days), to aid in sprint planning</a:t>
            </a:r>
          </a:p>
          <a:p>
            <a:r>
              <a:rPr lang="en-US" dirty="0"/>
              <a:t>Low-priority, abstract PBIs are further from </a:t>
            </a:r>
            <a:r>
              <a:rPr lang="en-US" dirty="0" err="1"/>
              <a:t>sprintable</a:t>
            </a:r>
            <a:r>
              <a:rPr lang="en-US" dirty="0"/>
              <a:t> status and only need rough estimates (small, medium, large, gigantic)</a:t>
            </a:r>
          </a:p>
          <a:p>
            <a:r>
              <a:rPr lang="en-US" dirty="0"/>
              <a:t>As PBIs are refined, their effort estimates need to become more precise</a:t>
            </a:r>
          </a:p>
        </p:txBody>
      </p:sp>
    </p:spTree>
    <p:extLst>
      <p:ext uri="{BB962C8B-B14F-4D97-AF65-F5344CB8AC3E}">
        <p14:creationId xmlns:p14="http://schemas.microsoft.com/office/powerpoint/2010/main" val="187795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B2984-ECC5-4F95-B1A7-F77A21F8F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PBI acceptance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AAB0B-79FA-448E-B878-C43BAA5BA4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know when a PBI is done?</a:t>
            </a:r>
          </a:p>
          <a:p>
            <a:r>
              <a:rPr lang="en-US" dirty="0"/>
              <a:t>Acceptance criteria are checks a user can do to see if a PBI is finished and correct</a:t>
            </a:r>
          </a:p>
          <a:p>
            <a:r>
              <a:rPr lang="en-US" dirty="0"/>
              <a:t>Often, these form a test suite used by developers</a:t>
            </a:r>
          </a:p>
          <a:p>
            <a:r>
              <a:rPr lang="en-US" dirty="0"/>
              <a:t>Following the same pattern of steady refinement, high-priority PBIs should have detailed acceptance criteria</a:t>
            </a:r>
          </a:p>
          <a:p>
            <a:pPr lvl="1"/>
            <a:r>
              <a:rPr lang="en-US" dirty="0"/>
              <a:t>These acceptance criteria might be further refined during the sprint</a:t>
            </a:r>
          </a:p>
        </p:txBody>
      </p:sp>
    </p:spTree>
    <p:extLst>
      <p:ext uri="{BB962C8B-B14F-4D97-AF65-F5344CB8AC3E}">
        <p14:creationId xmlns:p14="http://schemas.microsoft.com/office/powerpoint/2010/main" val="303100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3F8EA-7109-4098-989B-8A7872795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backlog refinement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1E7A5-72AA-4B4A-A4E3-A5CF1992E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Refining</a:t>
            </a:r>
            <a:r>
              <a:rPr lang="en-US" dirty="0"/>
              <a:t> or </a:t>
            </a:r>
            <a:r>
              <a:rPr lang="en-US" b="1" dirty="0"/>
              <a:t>grooming</a:t>
            </a:r>
            <a:r>
              <a:rPr lang="en-US" dirty="0"/>
              <a:t> the product backlog means:</a:t>
            </a:r>
          </a:p>
          <a:p>
            <a:pPr lvl="1"/>
            <a:r>
              <a:rPr lang="en-US" dirty="0"/>
              <a:t>Adding, removing, or modifying PBIs</a:t>
            </a:r>
          </a:p>
          <a:p>
            <a:pPr lvl="1"/>
            <a:r>
              <a:rPr lang="en-US" dirty="0"/>
              <a:t>Making PBIs nearing the top of the product backlog more detailed</a:t>
            </a:r>
          </a:p>
          <a:p>
            <a:pPr lvl="1"/>
            <a:r>
              <a:rPr lang="en-US" dirty="0"/>
              <a:t>Re-estimating and re-prioritizing PBIs</a:t>
            </a:r>
          </a:p>
          <a:p>
            <a:pPr lvl="1"/>
            <a:r>
              <a:rPr lang="en-US" dirty="0"/>
              <a:t>Adding acceptance criteria to PBIs</a:t>
            </a:r>
          </a:p>
          <a:p>
            <a:r>
              <a:rPr lang="en-US" dirty="0"/>
              <a:t>Refinement happens during sprint review</a:t>
            </a:r>
          </a:p>
          <a:p>
            <a:r>
              <a:rPr lang="en-US" dirty="0"/>
              <a:t>It should happen at least once during a sprint to make sure there are enough </a:t>
            </a:r>
            <a:r>
              <a:rPr lang="en-US" dirty="0" err="1"/>
              <a:t>sprintable</a:t>
            </a:r>
            <a:r>
              <a:rPr lang="en-US" dirty="0"/>
              <a:t> stories for the next sprint</a:t>
            </a:r>
          </a:p>
          <a:p>
            <a:r>
              <a:rPr lang="en-US" dirty="0"/>
              <a:t>A PO can use a spreadsheet to manage the product backlog, but there are also specialized tools</a:t>
            </a:r>
          </a:p>
        </p:txBody>
      </p:sp>
    </p:spTree>
    <p:extLst>
      <p:ext uri="{BB962C8B-B14F-4D97-AF65-F5344CB8AC3E}">
        <p14:creationId xmlns:p14="http://schemas.microsoft.com/office/powerpoint/2010/main" val="311657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D48EA-7565-48A0-AAC3-E47157CCD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Estimating work and 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EF2F5A-32E7-4380-B59E-0443BA872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Two pieces of information are needed: The size of the job and the speed of the team</a:t>
            </a:r>
          </a:p>
          <a:p>
            <a:r>
              <a:rPr lang="en-US" dirty="0"/>
              <a:t>PBIs are estimated by </a:t>
            </a:r>
            <a:r>
              <a:rPr lang="en-US" b="1" dirty="0"/>
              <a:t>story points</a:t>
            </a:r>
            <a:r>
              <a:rPr lang="en-US" dirty="0"/>
              <a:t> or </a:t>
            </a:r>
            <a:r>
              <a:rPr lang="en-US" b="1" dirty="0"/>
              <a:t>ideal hours</a:t>
            </a:r>
          </a:p>
          <a:p>
            <a:r>
              <a:rPr lang="en-US" dirty="0"/>
              <a:t>One or two story points is supposed to be how much effort the smallest stories take</a:t>
            </a:r>
          </a:p>
          <a:p>
            <a:pPr lvl="1"/>
            <a:r>
              <a:rPr lang="en-US" dirty="0"/>
              <a:t>Bigger stories are estimated relative to that size</a:t>
            </a:r>
          </a:p>
          <a:p>
            <a:r>
              <a:rPr lang="en-US" dirty="0"/>
              <a:t>An ideal hour or a person hour is the amount an </a:t>
            </a:r>
            <a:r>
              <a:rPr lang="en-US"/>
              <a:t>average developer </a:t>
            </a:r>
            <a:r>
              <a:rPr lang="en-US" dirty="0"/>
              <a:t>can accomplish in one uninterrupted hour of work</a:t>
            </a:r>
          </a:p>
          <a:p>
            <a:r>
              <a:rPr lang="en-US" dirty="0"/>
              <a:t>Story points are more commonly used, since they're easier to estimate</a:t>
            </a:r>
          </a:p>
        </p:txBody>
      </p:sp>
    </p:spTree>
    <p:extLst>
      <p:ext uri="{BB962C8B-B14F-4D97-AF65-F5344CB8AC3E}">
        <p14:creationId xmlns:p14="http://schemas.microsoft.com/office/powerpoint/2010/main" val="36442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C4642-F27D-4C20-A502-F92EF9464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Velocity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A1C09-8504-49D5-8BDC-088676C55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Velocity</a:t>
            </a:r>
            <a:r>
              <a:rPr lang="en-US" dirty="0"/>
              <a:t> is the amount of work done per sprint</a:t>
            </a:r>
          </a:p>
          <a:p>
            <a:r>
              <a:rPr lang="en-US" dirty="0"/>
              <a:t>After a sprint, story points or ideal hours can be added up to see how much got done</a:t>
            </a:r>
          </a:p>
          <a:p>
            <a:r>
              <a:rPr lang="en-US" dirty="0"/>
              <a:t>Past velocities can be used as a guide for how many story points can get done when planning the next sprint</a:t>
            </a:r>
          </a:p>
          <a:p>
            <a:r>
              <a:rPr lang="en-US" dirty="0"/>
              <a:t>Ideally, tracking this information will help get better estimates of story points and ideal hours for other stories and also a better estimate of team velocity</a:t>
            </a:r>
          </a:p>
        </p:txBody>
      </p:sp>
    </p:spTree>
    <p:extLst>
      <p:ext uri="{BB962C8B-B14F-4D97-AF65-F5344CB8AC3E}">
        <p14:creationId xmlns:p14="http://schemas.microsoft.com/office/powerpoint/2010/main" val="4130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F71FA-D9DB-43D6-BFF4-63DD1D55A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DE4E1-2C94-4213-9F3B-D9E5E6FE73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Sprinting</a:t>
            </a:r>
            <a:r>
              <a:rPr lang="en-US" dirty="0"/>
              <a:t> is actually doing the implementation</a:t>
            </a:r>
          </a:p>
          <a:p>
            <a:r>
              <a:rPr lang="en-US" dirty="0"/>
              <a:t>Sprinting is considered a </a:t>
            </a:r>
            <a:r>
              <a:rPr lang="en-US" b="1" dirty="0"/>
              <a:t>time-boxing</a:t>
            </a:r>
            <a:r>
              <a:rPr lang="en-US" dirty="0"/>
              <a:t> technique, where the amount of work done is based on the time available</a:t>
            </a:r>
          </a:p>
          <a:p>
            <a:pPr lvl="1"/>
            <a:r>
              <a:rPr lang="en-US" dirty="0"/>
              <a:t>Rather than letting time expand as needed to finish a task</a:t>
            </a:r>
          </a:p>
          <a:p>
            <a:r>
              <a:rPr lang="en-US" dirty="0"/>
              <a:t>For a given project (and at a given company) sprints are usually the same length, somewhere between a week and a month</a:t>
            </a:r>
          </a:p>
          <a:p>
            <a:r>
              <a:rPr lang="en-US" dirty="0"/>
              <a:t>Short, consistent sprints are easier to plan and track and give rapid feedback</a:t>
            </a:r>
          </a:p>
          <a:p>
            <a:r>
              <a:rPr lang="en-US" dirty="0"/>
              <a:t>If PBIs can't be finished during a sprint, they go back on the product backlog</a:t>
            </a:r>
          </a:p>
          <a:p>
            <a:r>
              <a:rPr lang="en-US" dirty="0"/>
              <a:t>If a team finishes all PBIs before the sprint is over, they can get another one from the PO</a:t>
            </a:r>
          </a:p>
        </p:txBody>
      </p:sp>
    </p:spTree>
    <p:extLst>
      <p:ext uri="{BB962C8B-B14F-4D97-AF65-F5344CB8AC3E}">
        <p14:creationId xmlns:p14="http://schemas.microsoft.com/office/powerpoint/2010/main" val="288804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60189-7AEC-484F-AACF-DB1D23833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Sprint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5A3C3-4089-4A41-9AB4-7AB39E625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At the end of a sprint, there is a sprint review to reflect on how the product is changing</a:t>
            </a:r>
          </a:p>
          <a:p>
            <a:r>
              <a:rPr lang="en-US" dirty="0"/>
              <a:t>All stakeholders are invited</a:t>
            </a:r>
          </a:p>
          <a:p>
            <a:r>
              <a:rPr lang="en-US" dirty="0"/>
              <a:t>Sprint review outline:</a:t>
            </a:r>
          </a:p>
          <a:p>
            <a:pPr lvl="1"/>
            <a:r>
              <a:rPr lang="en-US" dirty="0"/>
              <a:t>Starts with the overall sprint goal and the PBIs in the sprint backlog</a:t>
            </a:r>
          </a:p>
          <a:p>
            <a:pPr lvl="1"/>
            <a:r>
              <a:rPr lang="en-US" dirty="0"/>
              <a:t>Team lists the PBIs completed and explains why some didn't get done</a:t>
            </a:r>
          </a:p>
          <a:p>
            <a:pPr lvl="1"/>
            <a:r>
              <a:rPr lang="en-US" dirty="0"/>
              <a:t>New aspects of the product are demonstrated</a:t>
            </a:r>
          </a:p>
          <a:p>
            <a:pPr lvl="1"/>
            <a:r>
              <a:rPr lang="en-US" dirty="0"/>
              <a:t>Everyone discusses how to make the product better</a:t>
            </a:r>
          </a:p>
          <a:p>
            <a:r>
              <a:rPr lang="en-US" dirty="0"/>
              <a:t>Results of the review are used for planning the next sprint</a:t>
            </a:r>
          </a:p>
        </p:txBody>
      </p:sp>
    </p:spTree>
    <p:extLst>
      <p:ext uri="{BB962C8B-B14F-4D97-AF65-F5344CB8AC3E}">
        <p14:creationId xmlns:p14="http://schemas.microsoft.com/office/powerpoint/2010/main" val="765423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B3DA3-4155-4A36-B50E-1DC4AE99D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Aspects of a project that must be managed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30CB9-0E5F-4B1F-8767-98AC6F4DF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Scope</a:t>
            </a:r>
          </a:p>
          <a:p>
            <a:pPr lvl="1"/>
            <a:r>
              <a:rPr lang="en-US" dirty="0"/>
              <a:t>How much the project is trying to accomplish</a:t>
            </a:r>
          </a:p>
          <a:p>
            <a:pPr lvl="1"/>
            <a:r>
              <a:rPr lang="en-US" b="1" dirty="0"/>
              <a:t>Creep</a:t>
            </a:r>
            <a:r>
              <a:rPr lang="en-US" dirty="0"/>
              <a:t> is the tendency for the work to increase</a:t>
            </a:r>
          </a:p>
          <a:p>
            <a:r>
              <a:rPr lang="en-US" b="1" dirty="0"/>
              <a:t>Time</a:t>
            </a:r>
          </a:p>
          <a:p>
            <a:pPr lvl="1"/>
            <a:r>
              <a:rPr lang="en-US" dirty="0"/>
              <a:t>Must be reasonable for the project size</a:t>
            </a:r>
          </a:p>
          <a:p>
            <a:pPr lvl="1"/>
            <a:r>
              <a:rPr lang="en-US" dirty="0"/>
              <a:t>Must be monitored</a:t>
            </a:r>
          </a:p>
          <a:p>
            <a:r>
              <a:rPr lang="en-US" b="1" dirty="0"/>
              <a:t>Cost</a:t>
            </a:r>
          </a:p>
          <a:p>
            <a:pPr lvl="1"/>
            <a:r>
              <a:rPr lang="en-US" dirty="0"/>
              <a:t>Similar issues as with time</a:t>
            </a:r>
          </a:p>
          <a:p>
            <a:r>
              <a:rPr lang="en-US" b="1" dirty="0"/>
              <a:t>Quality</a:t>
            </a:r>
          </a:p>
          <a:p>
            <a:pPr lvl="1"/>
            <a:r>
              <a:rPr lang="en-US" dirty="0"/>
              <a:t>How good is acceptable?</a:t>
            </a:r>
          </a:p>
          <a:p>
            <a:pPr lvl="1"/>
            <a:r>
              <a:rPr lang="en-US" dirty="0"/>
              <a:t>Quality assurance must be done through the project, not just at the end</a:t>
            </a:r>
          </a:p>
          <a:p>
            <a:r>
              <a:rPr lang="en-US" b="1" dirty="0"/>
              <a:t>Resources</a:t>
            </a:r>
          </a:p>
          <a:p>
            <a:pPr lvl="1"/>
            <a:r>
              <a:rPr lang="en-US" dirty="0"/>
              <a:t>Do you have the people (and tools) to get the job done?</a:t>
            </a:r>
          </a:p>
          <a:p>
            <a:r>
              <a:rPr lang="en-US" b="1" dirty="0"/>
              <a:t>Risks</a:t>
            </a:r>
          </a:p>
          <a:p>
            <a:pPr lvl="1"/>
            <a:r>
              <a:rPr lang="en-US" dirty="0"/>
              <a:t>Have you planned for things going wrong?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77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964BF-077F-4567-9068-BE386278E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Sprint retrospective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E503D-E0DD-4BFC-A065-416F6CEFDC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At the end of a sprint, there's also a sprint retrospective</a:t>
            </a:r>
          </a:p>
          <a:p>
            <a:r>
              <a:rPr lang="en-US" dirty="0"/>
              <a:t>Only the development team, including the PO and the SM, are invited</a:t>
            </a:r>
          </a:p>
          <a:p>
            <a:r>
              <a:rPr lang="en-US" dirty="0"/>
              <a:t>The retrospective is for analyzing how the team is working and how to improve</a:t>
            </a:r>
          </a:p>
          <a:p>
            <a:r>
              <a:rPr lang="en-US" dirty="0"/>
              <a:t>Improvements tend to be clear when a new team is working on a new product</a:t>
            </a:r>
          </a:p>
          <a:p>
            <a:pPr lvl="1"/>
            <a:r>
              <a:rPr lang="en-US" dirty="0"/>
              <a:t>It may still take several sprints for an improvement to get fully integrated into the process</a:t>
            </a:r>
          </a:p>
          <a:p>
            <a:r>
              <a:rPr lang="en-US" dirty="0"/>
              <a:t>Over time, the team can become comfortable with the process, but finding improvement opportunities is still important</a:t>
            </a:r>
          </a:p>
        </p:txBody>
      </p:sp>
    </p:spTree>
    <p:extLst>
      <p:ext uri="{BB962C8B-B14F-4D97-AF65-F5344CB8AC3E}">
        <p14:creationId xmlns:p14="http://schemas.microsoft.com/office/powerpoint/2010/main" val="106573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DA0DB-85F1-402A-81DF-E610BC795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Quality Assurance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CB76A-20BB-446D-95FD-66B5ECC189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7036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633E6-3C3B-4A97-A0DD-16D675910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assurance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726B6-BFF2-499A-A90B-61E7445631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Quality assurance (QA)</a:t>
            </a:r>
            <a:r>
              <a:rPr lang="en-US" dirty="0"/>
              <a:t> is a system for making sure the product satisfies stakeholder needs</a:t>
            </a:r>
          </a:p>
          <a:p>
            <a:r>
              <a:rPr lang="en-US" dirty="0"/>
              <a:t>QA focuses on two distinct goals:</a:t>
            </a:r>
          </a:p>
          <a:p>
            <a:r>
              <a:rPr lang="en-US" b="1" dirty="0"/>
              <a:t>Validation</a:t>
            </a:r>
          </a:p>
          <a:p>
            <a:pPr lvl="1"/>
            <a:r>
              <a:rPr lang="en-US" dirty="0"/>
              <a:t>Testing if the product satisfies stakeholder needs</a:t>
            </a:r>
          </a:p>
          <a:p>
            <a:pPr lvl="1"/>
            <a:r>
              <a:rPr lang="en-US" dirty="0"/>
              <a:t>"Are we building the right product?"</a:t>
            </a:r>
          </a:p>
          <a:p>
            <a:pPr lvl="1"/>
            <a:r>
              <a:rPr lang="en-US" dirty="0"/>
              <a:t>Example: Does the customer want steak and fries?</a:t>
            </a:r>
          </a:p>
          <a:p>
            <a:r>
              <a:rPr lang="en-US" b="1" dirty="0"/>
              <a:t>Verification</a:t>
            </a:r>
          </a:p>
          <a:p>
            <a:pPr lvl="1"/>
            <a:r>
              <a:rPr lang="en-US" dirty="0"/>
              <a:t>Testing if the product satisfies needs properly</a:t>
            </a:r>
          </a:p>
          <a:p>
            <a:pPr lvl="1"/>
            <a:r>
              <a:rPr lang="en-US" dirty="0"/>
              <a:t>"Are we building the product right?"</a:t>
            </a:r>
          </a:p>
          <a:p>
            <a:pPr lvl="1"/>
            <a:r>
              <a:rPr lang="en-US" dirty="0"/>
              <a:t>Example: Are the steak and fries cooked well?</a:t>
            </a:r>
          </a:p>
        </p:txBody>
      </p:sp>
    </p:spTree>
    <p:extLst>
      <p:ext uri="{BB962C8B-B14F-4D97-AF65-F5344CB8AC3E}">
        <p14:creationId xmlns:p14="http://schemas.microsoft.com/office/powerpoint/2010/main" val="352120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86DC2-F075-434D-A228-B856D12DE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Defect prevention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0F7E9-64F5-4687-9A35-BA2E1B5A0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no one way to prevent defects</a:t>
            </a:r>
          </a:p>
          <a:p>
            <a:r>
              <a:rPr lang="en-US" dirty="0"/>
              <a:t>Instead, preventing defects must be built into the software development processes that the entire organization uses</a:t>
            </a:r>
          </a:p>
          <a:p>
            <a:pPr lvl="1"/>
            <a:r>
              <a:rPr lang="en-US" b="1" dirty="0"/>
              <a:t>Process improvement</a:t>
            </a:r>
            <a:r>
              <a:rPr lang="en-US" dirty="0"/>
              <a:t> is making a process better</a:t>
            </a:r>
          </a:p>
          <a:p>
            <a:pPr lvl="1"/>
            <a:r>
              <a:rPr lang="en-US" dirty="0"/>
              <a:t>Training and education are necessary</a:t>
            </a:r>
          </a:p>
          <a:p>
            <a:r>
              <a:rPr lang="en-US" b="1" dirty="0"/>
              <a:t>Process guides</a:t>
            </a:r>
            <a:r>
              <a:rPr lang="en-US" dirty="0"/>
              <a:t> such as documentation standards and style guides help</a:t>
            </a:r>
          </a:p>
          <a:p>
            <a:r>
              <a:rPr lang="en-US" dirty="0"/>
              <a:t>Using well-studied </a:t>
            </a:r>
            <a:r>
              <a:rPr lang="en-US" b="1" dirty="0"/>
              <a:t>design methodologies</a:t>
            </a:r>
            <a:r>
              <a:rPr lang="en-US" dirty="0"/>
              <a:t> (such as OOP) can help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47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51C65-56A7-4D3D-9E22-9862FC792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Reusing 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58D26-9033-497B-B94A-E04C5D17A8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Reusing </a:t>
            </a:r>
            <a:r>
              <a:rPr lang="en-US" b="1" dirty="0"/>
              <a:t>design architectures</a:t>
            </a:r>
            <a:r>
              <a:rPr lang="en-US" dirty="0"/>
              <a:t> that have been successful in the past can prevent defects</a:t>
            </a:r>
          </a:p>
          <a:p>
            <a:pPr lvl="1"/>
            <a:r>
              <a:rPr lang="en-US" dirty="0"/>
              <a:t>Examples: MVC and pipe-and-filter</a:t>
            </a:r>
          </a:p>
          <a:p>
            <a:r>
              <a:rPr lang="en-US" b="1" dirty="0"/>
              <a:t>Design patterns</a:t>
            </a:r>
            <a:r>
              <a:rPr lang="en-US" dirty="0"/>
              <a:t> are standard patterns for OOP classes</a:t>
            </a:r>
          </a:p>
          <a:p>
            <a:pPr lvl="1"/>
            <a:r>
              <a:rPr lang="en-US" dirty="0"/>
              <a:t>Examples: decorator and factory</a:t>
            </a:r>
          </a:p>
          <a:p>
            <a:r>
              <a:rPr lang="en-US" dirty="0"/>
              <a:t>Using well-studied algorithms and data structures helps a great deal</a:t>
            </a:r>
          </a:p>
          <a:p>
            <a:r>
              <a:rPr lang="en-US" dirty="0"/>
              <a:t>Reusing code (often from libraries) is smart, especially since those libraries have been tested thoroughly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69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61B39-0352-4786-ABBF-419C8905A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 methods and prototypes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CE47A-ED39-432C-A38A-99A203AA6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Formal methods</a:t>
            </a:r>
            <a:r>
              <a:rPr lang="en-US" dirty="0"/>
              <a:t> include systems for mathematically checking that code does what it's supposed to</a:t>
            </a:r>
          </a:p>
          <a:p>
            <a:pPr lvl="1"/>
            <a:r>
              <a:rPr lang="en-US" dirty="0"/>
              <a:t>Not all code can be modeled mathematically</a:t>
            </a:r>
          </a:p>
          <a:p>
            <a:pPr lvl="1"/>
            <a:r>
              <a:rPr lang="en-US" dirty="0"/>
              <a:t>Yet some of these systems have found bugs in real software, such as </a:t>
            </a:r>
            <a:r>
              <a:rPr lang="en-US" dirty="0" err="1"/>
              <a:t>TimSort</a:t>
            </a:r>
            <a:r>
              <a:rPr lang="en-US" dirty="0"/>
              <a:t>, the most commonly used sort in Python and Java</a:t>
            </a:r>
          </a:p>
          <a:p>
            <a:r>
              <a:rPr lang="en-US" dirty="0"/>
              <a:t>Prototypes let us explore what defects might happen before putting them in the final product</a:t>
            </a:r>
          </a:p>
          <a:p>
            <a:pPr lvl="1"/>
            <a:r>
              <a:rPr lang="en-US" dirty="0"/>
              <a:t>The opposite end of the spectrum from formal methods, since prototypes are practical rather than theoretical</a:t>
            </a:r>
          </a:p>
        </p:txBody>
      </p:sp>
    </p:spTree>
    <p:extLst>
      <p:ext uri="{BB962C8B-B14F-4D97-AF65-F5344CB8AC3E}">
        <p14:creationId xmlns:p14="http://schemas.microsoft.com/office/powerpoint/2010/main" val="372991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886DE-BE9C-4F75-A39D-7AEF1D0D9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F3018-9C2E-4F60-BB3A-8B676919B0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Many tools help reduce defects</a:t>
            </a:r>
          </a:p>
          <a:p>
            <a:r>
              <a:rPr lang="en-US" dirty="0"/>
              <a:t>Version control tools help track code over time</a:t>
            </a:r>
          </a:p>
          <a:p>
            <a:r>
              <a:rPr lang="en-US" dirty="0"/>
              <a:t>Configuration management tools allow changes in one tool to automatically update other tools</a:t>
            </a:r>
          </a:p>
          <a:p>
            <a:pPr lvl="1"/>
            <a:r>
              <a:rPr lang="en-US" dirty="0"/>
              <a:t>Examples: Puppet and Ansible</a:t>
            </a:r>
          </a:p>
          <a:p>
            <a:r>
              <a:rPr lang="en-US" b="1" dirty="0"/>
              <a:t>Integrated development environments (IDEs)</a:t>
            </a:r>
            <a:r>
              <a:rPr lang="en-US" dirty="0"/>
              <a:t>, once called computer aided software engineering (CASE) tools, can integrate many useful tools for defect prevention</a:t>
            </a:r>
          </a:p>
          <a:p>
            <a:pPr lvl="1"/>
            <a:r>
              <a:rPr lang="en-US" dirty="0"/>
              <a:t>Syntax highlighting</a:t>
            </a:r>
          </a:p>
          <a:p>
            <a:pPr lvl="1"/>
            <a:r>
              <a:rPr lang="en-US" dirty="0"/>
              <a:t>Two-way translation between code and UML models</a:t>
            </a:r>
          </a:p>
          <a:p>
            <a:pPr lvl="1"/>
            <a:r>
              <a:rPr lang="en-US" dirty="0"/>
              <a:t>Style checking</a:t>
            </a:r>
          </a:p>
        </p:txBody>
      </p:sp>
    </p:spTree>
    <p:extLst>
      <p:ext uri="{BB962C8B-B14F-4D97-AF65-F5344CB8AC3E}">
        <p14:creationId xmlns:p14="http://schemas.microsoft.com/office/powerpoint/2010/main" val="253648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49E97-3BAF-4F54-8B75-FB3B8F739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Defect detection and removal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D9C30-E377-4B5B-83E9-B87EF7434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good process can't keep out all defects</a:t>
            </a:r>
          </a:p>
          <a:p>
            <a:r>
              <a:rPr lang="en-US" dirty="0"/>
              <a:t>Some defects will show up and must be found and removed</a:t>
            </a:r>
          </a:p>
          <a:p>
            <a:r>
              <a:rPr lang="en-US" dirty="0"/>
              <a:t>Defect detection and removal techniques fall into two categories:</a:t>
            </a:r>
          </a:p>
          <a:p>
            <a:pPr lvl="1"/>
            <a:r>
              <a:rPr lang="en-US" b="1" dirty="0"/>
              <a:t>Review and correct</a:t>
            </a:r>
          </a:p>
          <a:p>
            <a:pPr lvl="1"/>
            <a:r>
              <a:rPr lang="en-US" b="1" dirty="0"/>
              <a:t>Test and debug</a:t>
            </a:r>
          </a:p>
          <a:p>
            <a:r>
              <a:rPr lang="en-US" dirty="0"/>
              <a:t>Review and correct methods look at the code while test and debug methods look at the product in operation</a:t>
            </a:r>
          </a:p>
        </p:txBody>
      </p:sp>
    </p:spTree>
    <p:extLst>
      <p:ext uri="{BB962C8B-B14F-4D97-AF65-F5344CB8AC3E}">
        <p14:creationId xmlns:p14="http://schemas.microsoft.com/office/powerpoint/2010/main" val="398733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B2B20-9211-4B8A-841D-20E23DAEB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and correct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C23B0-B442-45CF-9752-CCC311EFF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There's a formal name for just looking at your code for errors: a </a:t>
            </a:r>
            <a:r>
              <a:rPr lang="en-US" b="1" dirty="0"/>
              <a:t>desk check</a:t>
            </a:r>
          </a:p>
          <a:p>
            <a:r>
              <a:rPr lang="en-US" dirty="0"/>
              <a:t>A </a:t>
            </a:r>
            <a:r>
              <a:rPr lang="en-US" b="1" dirty="0"/>
              <a:t>walkthrough</a:t>
            </a:r>
            <a:r>
              <a:rPr lang="en-US" dirty="0"/>
              <a:t> is when you explain your code to someone else</a:t>
            </a:r>
          </a:p>
          <a:p>
            <a:r>
              <a:rPr lang="en-US" dirty="0"/>
              <a:t>An </a:t>
            </a:r>
            <a:r>
              <a:rPr lang="en-US" b="1" dirty="0"/>
              <a:t>inspection</a:t>
            </a:r>
            <a:r>
              <a:rPr lang="en-US" dirty="0"/>
              <a:t> is a more formal process with trained inspectors</a:t>
            </a:r>
          </a:p>
          <a:p>
            <a:r>
              <a:rPr lang="en-US" dirty="0"/>
              <a:t>Inspection roles:</a:t>
            </a:r>
          </a:p>
          <a:p>
            <a:pPr lvl="1"/>
            <a:r>
              <a:rPr lang="en-US" b="1" dirty="0"/>
              <a:t>Moderator</a:t>
            </a:r>
            <a:r>
              <a:rPr lang="en-US" dirty="0"/>
              <a:t> schedules and runs the meeting and distributes the code</a:t>
            </a:r>
            <a:endParaRPr lang="en-US" b="1" dirty="0"/>
          </a:p>
          <a:p>
            <a:pPr lvl="1"/>
            <a:r>
              <a:rPr lang="en-US" b="1" dirty="0"/>
              <a:t>Author</a:t>
            </a:r>
            <a:r>
              <a:rPr lang="en-US" dirty="0"/>
              <a:t> of the code</a:t>
            </a:r>
          </a:p>
          <a:p>
            <a:pPr lvl="1"/>
            <a:r>
              <a:rPr lang="en-US" b="1" dirty="0"/>
              <a:t>Reader</a:t>
            </a:r>
            <a:r>
              <a:rPr lang="en-US" dirty="0"/>
              <a:t> who guides the meeting</a:t>
            </a:r>
          </a:p>
          <a:p>
            <a:pPr lvl="1"/>
            <a:r>
              <a:rPr lang="en-US" b="1" dirty="0"/>
              <a:t>Recorder</a:t>
            </a:r>
            <a:r>
              <a:rPr lang="en-US" dirty="0"/>
              <a:t> who takes notes</a:t>
            </a:r>
          </a:p>
          <a:p>
            <a:pPr lvl="1"/>
            <a:r>
              <a:rPr lang="en-US" b="1" dirty="0"/>
              <a:t>Inspectors</a:t>
            </a:r>
            <a:r>
              <a:rPr lang="en-US" dirty="0"/>
              <a:t> who check code before and during the meeting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80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EFB8B-1150-419A-AFD2-7C75A8FAF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and debug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6B648-5023-489B-ADD5-4F50CCD5EA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Testing</a:t>
            </a:r>
            <a:r>
              <a:rPr lang="en-US" dirty="0"/>
              <a:t> software helps find cases that are not obvious from looking at the code</a:t>
            </a:r>
          </a:p>
          <a:p>
            <a:r>
              <a:rPr lang="en-US" dirty="0"/>
              <a:t>Software testing has some jargon:</a:t>
            </a:r>
          </a:p>
          <a:p>
            <a:pPr lvl="1"/>
            <a:r>
              <a:rPr lang="en-US" dirty="0"/>
              <a:t>A </a:t>
            </a:r>
            <a:r>
              <a:rPr lang="en-US" b="1" dirty="0"/>
              <a:t>failure</a:t>
            </a:r>
            <a:r>
              <a:rPr lang="en-US" dirty="0"/>
              <a:t> is a deviation between actual behavior and intended behavior</a:t>
            </a:r>
          </a:p>
          <a:p>
            <a:pPr lvl="1"/>
            <a:r>
              <a:rPr lang="en-US" dirty="0"/>
              <a:t>A </a:t>
            </a:r>
            <a:r>
              <a:rPr lang="en-US" b="1" dirty="0"/>
              <a:t>fault</a:t>
            </a:r>
            <a:r>
              <a:rPr lang="en-US" dirty="0"/>
              <a:t> is a defect that can give rise to a failure</a:t>
            </a:r>
          </a:p>
          <a:p>
            <a:pPr lvl="1"/>
            <a:r>
              <a:rPr lang="en-US" dirty="0"/>
              <a:t>A </a:t>
            </a:r>
            <a:r>
              <a:rPr lang="en-US" b="1" dirty="0"/>
              <a:t>trigger</a:t>
            </a:r>
            <a:r>
              <a:rPr lang="en-US" dirty="0"/>
              <a:t> is a condition that causes a fault to result in a failure</a:t>
            </a:r>
          </a:p>
          <a:p>
            <a:pPr lvl="1"/>
            <a:r>
              <a:rPr lang="en-US" dirty="0"/>
              <a:t>A </a:t>
            </a:r>
            <a:r>
              <a:rPr lang="en-US" b="1" dirty="0"/>
              <a:t>test case</a:t>
            </a:r>
            <a:r>
              <a:rPr lang="en-US" dirty="0"/>
              <a:t> is a set of inputs and program states</a:t>
            </a:r>
          </a:p>
          <a:p>
            <a:pPr lvl="1"/>
            <a:r>
              <a:rPr lang="en-US" dirty="0"/>
              <a:t>A collection of test cases is a </a:t>
            </a:r>
            <a:r>
              <a:rPr lang="en-US" b="1" dirty="0"/>
              <a:t>test suite</a:t>
            </a:r>
          </a:p>
          <a:p>
            <a:r>
              <a:rPr lang="en-US" b="1" dirty="0"/>
              <a:t>Debugging</a:t>
            </a:r>
            <a:r>
              <a:rPr lang="en-US" dirty="0"/>
              <a:t> is using trigger conditions to find and fix faults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1979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4012</TotalTime>
  <Words>8032</Words>
  <Application>Microsoft Office PowerPoint</Application>
  <PresentationFormat>Widescreen</PresentationFormat>
  <Paragraphs>1000</Paragraphs>
  <Slides>132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132</vt:i4>
      </vt:variant>
    </vt:vector>
  </HeadingPairs>
  <TitlesOfParts>
    <vt:vector size="140" baseType="lpstr">
      <vt:lpstr>Arial</vt:lpstr>
      <vt:lpstr>Calibri</vt:lpstr>
      <vt:lpstr>Corbel</vt:lpstr>
      <vt:lpstr>Courier New</vt:lpstr>
      <vt:lpstr>Wingdings</vt:lpstr>
      <vt:lpstr>Wingdings 2</vt:lpstr>
      <vt:lpstr>Wingdings 3</vt:lpstr>
      <vt:lpstr>Module</vt:lpstr>
      <vt:lpstr>COMP 3100</vt:lpstr>
      <vt:lpstr>Last time</vt:lpstr>
      <vt:lpstr>Questions?</vt:lpstr>
      <vt:lpstr>Final exam format</vt:lpstr>
      <vt:lpstr>Review</vt:lpstr>
      <vt:lpstr>Managerial software engineering concerns</vt:lpstr>
      <vt:lpstr>Technical software engineering concerns</vt:lpstr>
      <vt:lpstr>Management</vt:lpstr>
      <vt:lpstr>Aspects of a project that must be managed</vt:lpstr>
      <vt:lpstr>Software development methods</vt:lpstr>
      <vt:lpstr>Requirements and design</vt:lpstr>
      <vt:lpstr>Implementation</vt:lpstr>
      <vt:lpstr>Version Control</vt:lpstr>
      <vt:lpstr>Version control</vt:lpstr>
      <vt:lpstr>Repository</vt:lpstr>
      <vt:lpstr>Actions</vt:lpstr>
      <vt:lpstr>Philosophy of Git</vt:lpstr>
      <vt:lpstr>Git process</vt:lpstr>
      <vt:lpstr>GitHub</vt:lpstr>
      <vt:lpstr>Requirements</vt:lpstr>
      <vt:lpstr>Stakeholders</vt:lpstr>
      <vt:lpstr>Stakeholder needs</vt:lpstr>
      <vt:lpstr>Functional requirements</vt:lpstr>
      <vt:lpstr>Non-functional requirements</vt:lpstr>
      <vt:lpstr>Problems with requirements in traditional processes</vt:lpstr>
      <vt:lpstr>Requirements in agile processes</vt:lpstr>
      <vt:lpstr>How Scrum tries to make changing requirements cheap and easy</vt:lpstr>
      <vt:lpstr>Stating specifications in traditional processes</vt:lpstr>
      <vt:lpstr>Testable requirements</vt:lpstr>
      <vt:lpstr>Requirements traceability</vt:lpstr>
      <vt:lpstr>Stating specifications in agile processes</vt:lpstr>
      <vt:lpstr>User voice form</vt:lpstr>
      <vt:lpstr>Eliciting stakeholder needs in traditional processes</vt:lpstr>
      <vt:lpstr>Eliciting stakeholder needs in agile processes</vt:lpstr>
      <vt:lpstr>Requirements management in traditional processes</vt:lpstr>
      <vt:lpstr>Requirements management in agile processes</vt:lpstr>
      <vt:lpstr>Kinds of requirements modeling</vt:lpstr>
      <vt:lpstr>UML</vt:lpstr>
      <vt:lpstr>Modeling</vt:lpstr>
      <vt:lpstr>System modeling</vt:lpstr>
      <vt:lpstr>UML</vt:lpstr>
      <vt:lpstr>Activity diagrams</vt:lpstr>
      <vt:lpstr>More detailed activity model</vt:lpstr>
      <vt:lpstr>Data-driven modeling</vt:lpstr>
      <vt:lpstr>Use case diagrams</vt:lpstr>
      <vt:lpstr>Sequence diagrams</vt:lpstr>
      <vt:lpstr>State diagrams</vt:lpstr>
      <vt:lpstr>Event-driven modeling</vt:lpstr>
      <vt:lpstr>Class diagrams</vt:lpstr>
      <vt:lpstr>Relationships</vt:lpstr>
      <vt:lpstr>Generalization</vt:lpstr>
      <vt:lpstr>Aggregation</vt:lpstr>
      <vt:lpstr>Software Processes</vt:lpstr>
      <vt:lpstr>Waterfall lifecycle model</vt:lpstr>
      <vt:lpstr>Advantages of waterfall</vt:lpstr>
      <vt:lpstr>More advantages of waterfall</vt:lpstr>
      <vt:lpstr>Disadvantages of waterfall</vt:lpstr>
      <vt:lpstr>More disadvantages of waterfall</vt:lpstr>
      <vt:lpstr>To waterfall or not to waterfall?</vt:lpstr>
      <vt:lpstr>Prototyping</vt:lpstr>
      <vt:lpstr>Prototyping process</vt:lpstr>
      <vt:lpstr>Advantages of prototyping</vt:lpstr>
      <vt:lpstr>Disadvantages of prototyping</vt:lpstr>
      <vt:lpstr>Risk management</vt:lpstr>
      <vt:lpstr>Iterative and Incremental Processes</vt:lpstr>
      <vt:lpstr>Iterative and Incremental Processes</vt:lpstr>
      <vt:lpstr>Iterative processes</vt:lpstr>
      <vt:lpstr>Incremental processes</vt:lpstr>
      <vt:lpstr>Agile</vt:lpstr>
      <vt:lpstr>Agile manifesto</vt:lpstr>
      <vt:lpstr>Agile characteristics</vt:lpstr>
      <vt:lpstr>Agile lifecycle</vt:lpstr>
      <vt:lpstr>Agile advantages</vt:lpstr>
      <vt:lpstr>Agile disadvantages</vt:lpstr>
      <vt:lpstr>Scrum</vt:lpstr>
      <vt:lpstr>Scrum process</vt:lpstr>
      <vt:lpstr>Sprints</vt:lpstr>
      <vt:lpstr>Scrum roles</vt:lpstr>
      <vt:lpstr>Scrum artifacts</vt:lpstr>
      <vt:lpstr>Scrum activities</vt:lpstr>
      <vt:lpstr>Managing the product backlog</vt:lpstr>
      <vt:lpstr>PBI priorities</vt:lpstr>
      <vt:lpstr>PBI effort estimates</vt:lpstr>
      <vt:lpstr>PBI acceptance criteria</vt:lpstr>
      <vt:lpstr>Product backlog refinement</vt:lpstr>
      <vt:lpstr>Estimating work and timeline</vt:lpstr>
      <vt:lpstr>Velocity</vt:lpstr>
      <vt:lpstr>Sprinting</vt:lpstr>
      <vt:lpstr>Sprint review</vt:lpstr>
      <vt:lpstr>Sprint retrospective</vt:lpstr>
      <vt:lpstr>Software Quality Assurance</vt:lpstr>
      <vt:lpstr>Quality assurance</vt:lpstr>
      <vt:lpstr>Defect prevention</vt:lpstr>
      <vt:lpstr>Reusing ideas</vt:lpstr>
      <vt:lpstr>Formal methods and prototypes</vt:lpstr>
      <vt:lpstr>Tools</vt:lpstr>
      <vt:lpstr>Defect detection and removal</vt:lpstr>
      <vt:lpstr>Review and correct methods</vt:lpstr>
      <vt:lpstr>Test and debug</vt:lpstr>
      <vt:lpstr>Overview of testing</vt:lpstr>
      <vt:lpstr>Breaking it all down</vt:lpstr>
      <vt:lpstr>User Interaction Design</vt:lpstr>
      <vt:lpstr>Interaction design</vt:lpstr>
      <vt:lpstr>User interaction design goals</vt:lpstr>
      <vt:lpstr>Interaction design  models</vt:lpstr>
      <vt:lpstr>Use case diagrams</vt:lpstr>
      <vt:lpstr>Layout diagrams</vt:lpstr>
      <vt:lpstr>Use case descriptions</vt:lpstr>
      <vt:lpstr>SAC principles</vt:lpstr>
      <vt:lpstr>CAP principles</vt:lpstr>
      <vt:lpstr>FeVER principles</vt:lpstr>
      <vt:lpstr>Software Engineering Design</vt:lpstr>
      <vt:lpstr>Simplicity</vt:lpstr>
      <vt:lpstr>Small modules</vt:lpstr>
      <vt:lpstr>Information hiding</vt:lpstr>
      <vt:lpstr>Minimize module coupling</vt:lpstr>
      <vt:lpstr>Maximize module cohesion</vt:lpstr>
      <vt:lpstr>Design process</vt:lpstr>
      <vt:lpstr>Architectural design</vt:lpstr>
      <vt:lpstr>Model-View-Controller</vt:lpstr>
      <vt:lpstr>Layered style</vt:lpstr>
      <vt:lpstr>Repository style</vt:lpstr>
      <vt:lpstr>Client-server architecture</vt:lpstr>
      <vt:lpstr>Pipe and filter style</vt:lpstr>
      <vt:lpstr>Detailed Design</vt:lpstr>
      <vt:lpstr>More depth on class diagrams</vt:lpstr>
      <vt:lpstr>Inheritance and interfaces in class diagrams</vt:lpstr>
      <vt:lpstr>Other associations</vt:lpstr>
      <vt:lpstr>Complex example</vt:lpstr>
      <vt:lpstr>Upcoming</vt:lpstr>
      <vt:lpstr>Next time…</vt:lpstr>
      <vt:lpstr>Reminders</vt:lpstr>
    </vt:vector>
  </TitlesOfParts>
  <Company>Elizabethtown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CS121</dc:title>
  <dc:creator>your username</dc:creator>
  <cp:lastModifiedBy>Wittman, Barry</cp:lastModifiedBy>
  <cp:revision>418</cp:revision>
  <dcterms:created xsi:type="dcterms:W3CDTF">2009-08-24T20:26:10Z</dcterms:created>
  <dcterms:modified xsi:type="dcterms:W3CDTF">2024-12-02T20:03:16Z</dcterms:modified>
</cp:coreProperties>
</file>